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73"/>
  </p:notesMasterIdLst>
  <p:sldIdLst>
    <p:sldId id="296" r:id="rId2"/>
    <p:sldId id="297" r:id="rId3"/>
    <p:sldId id="259" r:id="rId4"/>
    <p:sldId id="298" r:id="rId5"/>
    <p:sldId id="299" r:id="rId6"/>
    <p:sldId id="300" r:id="rId7"/>
    <p:sldId id="301" r:id="rId8"/>
    <p:sldId id="302" r:id="rId9"/>
    <p:sldId id="306" r:id="rId10"/>
    <p:sldId id="329" r:id="rId11"/>
    <p:sldId id="330" r:id="rId12"/>
    <p:sldId id="331" r:id="rId13"/>
    <p:sldId id="304" r:id="rId14"/>
    <p:sldId id="305" r:id="rId15"/>
    <p:sldId id="337" r:id="rId16"/>
    <p:sldId id="332" r:id="rId17"/>
    <p:sldId id="333" r:id="rId18"/>
    <p:sldId id="338" r:id="rId19"/>
    <p:sldId id="339" r:id="rId20"/>
    <p:sldId id="341" r:id="rId21"/>
    <p:sldId id="340" r:id="rId22"/>
    <p:sldId id="343" r:id="rId23"/>
    <p:sldId id="344" r:id="rId24"/>
    <p:sldId id="345" r:id="rId25"/>
    <p:sldId id="346" r:id="rId26"/>
    <p:sldId id="342" r:id="rId27"/>
    <p:sldId id="348" r:id="rId28"/>
    <p:sldId id="347" r:id="rId29"/>
    <p:sldId id="350" r:id="rId30"/>
    <p:sldId id="351" r:id="rId31"/>
    <p:sldId id="352" r:id="rId32"/>
    <p:sldId id="353" r:id="rId33"/>
    <p:sldId id="357" r:id="rId34"/>
    <p:sldId id="358" r:id="rId35"/>
    <p:sldId id="360" r:id="rId36"/>
    <p:sldId id="361" r:id="rId37"/>
    <p:sldId id="362" r:id="rId38"/>
    <p:sldId id="363" r:id="rId39"/>
    <p:sldId id="364" r:id="rId40"/>
    <p:sldId id="365" r:id="rId41"/>
    <p:sldId id="366" r:id="rId42"/>
    <p:sldId id="367" r:id="rId43"/>
    <p:sldId id="368" r:id="rId44"/>
    <p:sldId id="369" r:id="rId45"/>
    <p:sldId id="370" r:id="rId46"/>
    <p:sldId id="356" r:id="rId47"/>
    <p:sldId id="307" r:id="rId48"/>
    <p:sldId id="310" r:id="rId49"/>
    <p:sldId id="312" r:id="rId50"/>
    <p:sldId id="313" r:id="rId51"/>
    <p:sldId id="314" r:id="rId52"/>
    <p:sldId id="315" r:id="rId53"/>
    <p:sldId id="316" r:id="rId54"/>
    <p:sldId id="317" r:id="rId55"/>
    <p:sldId id="319" r:id="rId56"/>
    <p:sldId id="321" r:id="rId57"/>
    <p:sldId id="322" r:id="rId58"/>
    <p:sldId id="323" r:id="rId59"/>
    <p:sldId id="324" r:id="rId60"/>
    <p:sldId id="325" r:id="rId61"/>
    <p:sldId id="326" r:id="rId62"/>
    <p:sldId id="327" r:id="rId63"/>
    <p:sldId id="328" r:id="rId64"/>
    <p:sldId id="334" r:id="rId65"/>
    <p:sldId id="371" r:id="rId66"/>
    <p:sldId id="372" r:id="rId67"/>
    <p:sldId id="336" r:id="rId68"/>
    <p:sldId id="373" r:id="rId69"/>
    <p:sldId id="374" r:id="rId70"/>
    <p:sldId id="375" r:id="rId71"/>
    <p:sldId id="376" r:id="rId72"/>
  </p:sldIdLst>
  <p:sldSz cx="9144000" cy="5143500" type="screen16x9"/>
  <p:notesSz cx="6858000" cy="9144000"/>
  <p:embeddedFontLst>
    <p:embeddedFont>
      <p:font typeface="Hind Siliguri" panose="02000000000000000000" pitchFamily="2" charset="0"/>
      <p:regular r:id="rId74"/>
      <p:bold r:id="rId75"/>
    </p:embeddedFont>
    <p:embeddedFont>
      <p:font typeface="Source Sans Pro" panose="020B0503030403020204" pitchFamily="34" charset="0"/>
      <p:regular r:id="rId76"/>
      <p:bold r:id="rId77"/>
      <p:italic r:id="rId78"/>
      <p:boldItalic r:id="rId79"/>
    </p:embeddedFont>
    <p:embeddedFont>
      <p:font typeface="Tahoma" panose="020B0604030504040204" pitchFamily="34" charset="0"/>
      <p:regular r:id="rId80"/>
      <p:bold r:id="rId81"/>
    </p:embeddedFont>
    <p:embeddedFont>
      <p:font typeface="Times" panose="02020603050405020304" pitchFamily="18"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99CCFF"/>
    <a:srgbClr val="3E6683"/>
    <a:srgbClr val="294371"/>
    <a:srgbClr val="33ABA9"/>
    <a:srgbClr val="3C7C8A"/>
    <a:srgbClr val="F9D67D"/>
    <a:srgbClr val="DFB6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806C55-3CC6-48FE-8707-A4BE53703882}">
  <a:tblStyle styleId="{9E806C55-3CC6-48FE-8707-A4BE537038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4CF7178-4414-4E51-A618-6CD800AE77A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60"/>
  </p:normalViewPr>
  <p:slideViewPr>
    <p:cSldViewPr snapToGrid="0">
      <p:cViewPr varScale="1">
        <p:scale>
          <a:sx n="62" d="100"/>
          <a:sy n="62" d="100"/>
        </p:scale>
        <p:origin x="614" y="53"/>
      </p:cViewPr>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3585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e3f07397ac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e3f07397ac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3592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7364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0109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991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pic>
        <p:nvPicPr>
          <p:cNvPr id="31" name="Google Shape;31;p3"/>
          <p:cNvPicPr preferRelativeResize="0"/>
          <p:nvPr/>
        </p:nvPicPr>
        <p:blipFill>
          <a:blip r:embed="rId2">
            <a:alphaModFix/>
          </a:blip>
          <a:stretch>
            <a:fillRect/>
          </a:stretch>
        </p:blipFill>
        <p:spPr>
          <a:xfrm flipH="1">
            <a:off x="2951" y="0"/>
            <a:ext cx="9138199" cy="5143501"/>
          </a:xfrm>
          <a:prstGeom prst="rect">
            <a:avLst/>
          </a:prstGeom>
          <a:noFill/>
          <a:ln>
            <a:noFill/>
          </a:ln>
        </p:spPr>
      </p:pic>
      <p:sp>
        <p:nvSpPr>
          <p:cNvPr id="32" name="Google Shape;32;p3"/>
          <p:cNvSpPr txBox="1">
            <a:spLocks noGrp="1"/>
          </p:cNvSpPr>
          <p:nvPr>
            <p:ph type="title"/>
          </p:nvPr>
        </p:nvSpPr>
        <p:spPr>
          <a:xfrm>
            <a:off x="4572050" y="2271913"/>
            <a:ext cx="3856800" cy="79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6998800" y="1076750"/>
            <a:ext cx="1430100" cy="960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 name="Google Shape;34;p3"/>
          <p:cNvSpPr>
            <a:spLocks noGrp="1"/>
          </p:cNvSpPr>
          <p:nvPr>
            <p:ph type="pic" idx="3"/>
          </p:nvPr>
        </p:nvSpPr>
        <p:spPr>
          <a:xfrm>
            <a:off x="715100" y="544375"/>
            <a:ext cx="3155100" cy="4059300"/>
          </a:xfrm>
          <a:prstGeom prst="rect">
            <a:avLst/>
          </a:prstGeom>
          <a:noFill/>
          <a:ln>
            <a:noFill/>
          </a:ln>
        </p:spPr>
      </p:sp>
      <p:grpSp>
        <p:nvGrpSpPr>
          <p:cNvPr id="35" name="Google Shape;35;p3"/>
          <p:cNvGrpSpPr/>
          <p:nvPr/>
        </p:nvGrpSpPr>
        <p:grpSpPr>
          <a:xfrm>
            <a:off x="8570259" y="-50316"/>
            <a:ext cx="715152" cy="1180627"/>
            <a:chOff x="1147250" y="3686200"/>
            <a:chExt cx="327601" cy="540828"/>
          </a:xfrm>
        </p:grpSpPr>
        <p:sp>
          <p:nvSpPr>
            <p:cNvPr id="36" name="Google Shape;36;p3"/>
            <p:cNvSpPr/>
            <p:nvPr/>
          </p:nvSpPr>
          <p:spPr>
            <a:xfrm>
              <a:off x="1169182" y="3701215"/>
              <a:ext cx="277911" cy="511932"/>
            </a:xfrm>
            <a:custGeom>
              <a:avLst/>
              <a:gdLst/>
              <a:ahLst/>
              <a:cxnLst/>
              <a:rect l="l" t="t" r="r" b="b"/>
              <a:pathLst>
                <a:path w="14190" h="26139" extrusionOk="0">
                  <a:moveTo>
                    <a:pt x="6199" y="160"/>
                  </a:moveTo>
                  <a:lnTo>
                    <a:pt x="5072" y="10331"/>
                  </a:lnTo>
                  <a:lnTo>
                    <a:pt x="102" y="5925"/>
                  </a:lnTo>
                  <a:lnTo>
                    <a:pt x="6199" y="160"/>
                  </a:lnTo>
                  <a:close/>
                  <a:moveTo>
                    <a:pt x="5115" y="10447"/>
                  </a:moveTo>
                  <a:lnTo>
                    <a:pt x="14088" y="18394"/>
                  </a:lnTo>
                  <a:lnTo>
                    <a:pt x="3396" y="26008"/>
                  </a:lnTo>
                  <a:lnTo>
                    <a:pt x="3396" y="26008"/>
                  </a:lnTo>
                  <a:lnTo>
                    <a:pt x="5115" y="10447"/>
                  </a:lnTo>
                  <a:close/>
                  <a:moveTo>
                    <a:pt x="6286" y="1"/>
                  </a:moveTo>
                  <a:lnTo>
                    <a:pt x="29" y="5896"/>
                  </a:lnTo>
                  <a:lnTo>
                    <a:pt x="1" y="5925"/>
                  </a:lnTo>
                  <a:lnTo>
                    <a:pt x="5072" y="10404"/>
                  </a:lnTo>
                  <a:lnTo>
                    <a:pt x="3324" y="26066"/>
                  </a:lnTo>
                  <a:lnTo>
                    <a:pt x="3324" y="26138"/>
                  </a:lnTo>
                  <a:lnTo>
                    <a:pt x="14160" y="18423"/>
                  </a:lnTo>
                  <a:lnTo>
                    <a:pt x="14189" y="18394"/>
                  </a:lnTo>
                  <a:lnTo>
                    <a:pt x="5130" y="10375"/>
                  </a:lnTo>
                  <a:lnTo>
                    <a:pt x="628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147250" y="3790852"/>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246768" y="3885999"/>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217647" y="4181549"/>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423487" y="4030418"/>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258719" y="3686200"/>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Google Shape;42;p3"/>
          <p:cNvPicPr preferRelativeResize="0"/>
          <p:nvPr/>
        </p:nvPicPr>
        <p:blipFill>
          <a:blip r:embed="rId3">
            <a:alphaModFix/>
          </a:blip>
          <a:stretch>
            <a:fillRect/>
          </a:stretch>
        </p:blipFill>
        <p:spPr>
          <a:xfrm>
            <a:off x="-943662" y="-289387"/>
            <a:ext cx="1658774" cy="1658774"/>
          </a:xfrm>
          <a:prstGeom prst="rect">
            <a:avLst/>
          </a:prstGeom>
          <a:noFill/>
          <a:ln>
            <a:noFill/>
          </a:ln>
        </p:spPr>
      </p:pic>
      <p:grpSp>
        <p:nvGrpSpPr>
          <p:cNvPr id="43" name="Google Shape;43;p3"/>
          <p:cNvGrpSpPr/>
          <p:nvPr/>
        </p:nvGrpSpPr>
        <p:grpSpPr>
          <a:xfrm>
            <a:off x="-1305312" y="-659699"/>
            <a:ext cx="6889366" cy="6783847"/>
            <a:chOff x="-1305312" y="-659699"/>
            <a:chExt cx="6889366" cy="6783847"/>
          </a:xfrm>
        </p:grpSpPr>
        <p:pic>
          <p:nvPicPr>
            <p:cNvPr id="44" name="Google Shape;44;p3"/>
            <p:cNvPicPr preferRelativeResize="0"/>
            <p:nvPr/>
          </p:nvPicPr>
          <p:blipFill>
            <a:blip r:embed="rId4">
              <a:alphaModFix/>
            </a:blip>
            <a:stretch>
              <a:fillRect/>
            </a:stretch>
          </p:blipFill>
          <p:spPr>
            <a:xfrm rot="2699969">
              <a:off x="-904551" y="3788392"/>
              <a:ext cx="1935005" cy="1935011"/>
            </a:xfrm>
            <a:prstGeom prst="rect">
              <a:avLst/>
            </a:prstGeom>
            <a:noFill/>
            <a:ln>
              <a:noFill/>
            </a:ln>
          </p:spPr>
        </p:pic>
        <p:pic>
          <p:nvPicPr>
            <p:cNvPr id="45" name="Google Shape;45;p3"/>
            <p:cNvPicPr preferRelativeResize="0"/>
            <p:nvPr/>
          </p:nvPicPr>
          <p:blipFill>
            <a:blip r:embed="rId5">
              <a:alphaModFix/>
            </a:blip>
            <a:stretch>
              <a:fillRect/>
            </a:stretch>
          </p:blipFill>
          <p:spPr>
            <a:xfrm rot="5400009">
              <a:off x="4202123" y="-659700"/>
              <a:ext cx="1381928" cy="1381931"/>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03"/>
        <p:cNvGrpSpPr/>
        <p:nvPr/>
      </p:nvGrpSpPr>
      <p:grpSpPr>
        <a:xfrm>
          <a:off x="0" y="0"/>
          <a:ext cx="0" cy="0"/>
          <a:chOff x="0" y="0"/>
          <a:chExt cx="0" cy="0"/>
        </a:xfrm>
      </p:grpSpPr>
      <p:pic>
        <p:nvPicPr>
          <p:cNvPr id="304" name="Google Shape;304;p23"/>
          <p:cNvPicPr preferRelativeResize="0"/>
          <p:nvPr/>
        </p:nvPicPr>
        <p:blipFill>
          <a:blip r:embed="rId2">
            <a:alphaModFix/>
          </a:blip>
          <a:stretch>
            <a:fillRect/>
          </a:stretch>
        </p:blipFill>
        <p:spPr>
          <a:xfrm flipH="1">
            <a:off x="2951" y="0"/>
            <a:ext cx="9138199" cy="5143501"/>
          </a:xfrm>
          <a:prstGeom prst="rect">
            <a:avLst/>
          </a:prstGeom>
          <a:noFill/>
          <a:ln>
            <a:noFill/>
          </a:ln>
        </p:spPr>
      </p:pic>
      <p:pic>
        <p:nvPicPr>
          <p:cNvPr id="305" name="Google Shape;305;p23"/>
          <p:cNvPicPr preferRelativeResize="0"/>
          <p:nvPr/>
        </p:nvPicPr>
        <p:blipFill>
          <a:blip r:embed="rId3">
            <a:alphaModFix/>
          </a:blip>
          <a:stretch>
            <a:fillRect/>
          </a:stretch>
        </p:blipFill>
        <p:spPr>
          <a:xfrm>
            <a:off x="-1576270" y="-1570442"/>
            <a:ext cx="3136851" cy="3136851"/>
          </a:xfrm>
          <a:prstGeom prst="rect">
            <a:avLst/>
          </a:prstGeom>
          <a:noFill/>
          <a:ln>
            <a:noFill/>
          </a:ln>
        </p:spPr>
      </p:pic>
      <p:pic>
        <p:nvPicPr>
          <p:cNvPr id="306" name="Google Shape;306;p23"/>
          <p:cNvPicPr preferRelativeResize="0"/>
          <p:nvPr/>
        </p:nvPicPr>
        <p:blipFill>
          <a:blip r:embed="rId4">
            <a:alphaModFix/>
          </a:blip>
          <a:stretch>
            <a:fillRect/>
          </a:stretch>
        </p:blipFill>
        <p:spPr>
          <a:xfrm>
            <a:off x="7303701" y="-585299"/>
            <a:ext cx="2250599" cy="2250599"/>
          </a:xfrm>
          <a:prstGeom prst="rect">
            <a:avLst/>
          </a:prstGeom>
          <a:noFill/>
          <a:ln>
            <a:noFill/>
          </a:ln>
        </p:spPr>
      </p:pic>
      <p:pic>
        <p:nvPicPr>
          <p:cNvPr id="307" name="Google Shape;307;p23"/>
          <p:cNvPicPr preferRelativeResize="0"/>
          <p:nvPr/>
        </p:nvPicPr>
        <p:blipFill>
          <a:blip r:embed="rId5">
            <a:alphaModFix/>
          </a:blip>
          <a:stretch>
            <a:fillRect/>
          </a:stretch>
        </p:blipFill>
        <p:spPr>
          <a:xfrm>
            <a:off x="-1126649" y="3478201"/>
            <a:ext cx="2250596" cy="2250596"/>
          </a:xfrm>
          <a:prstGeom prst="rect">
            <a:avLst/>
          </a:prstGeom>
          <a:noFill/>
          <a:ln>
            <a:noFill/>
          </a:ln>
        </p:spPr>
      </p:pic>
      <p:pic>
        <p:nvPicPr>
          <p:cNvPr id="308" name="Google Shape;308;p23"/>
          <p:cNvPicPr preferRelativeResize="0"/>
          <p:nvPr/>
        </p:nvPicPr>
        <p:blipFill>
          <a:blip r:embed="rId6">
            <a:alphaModFix/>
          </a:blip>
          <a:stretch>
            <a:fillRect/>
          </a:stretch>
        </p:blipFill>
        <p:spPr>
          <a:xfrm>
            <a:off x="7303701" y="3706801"/>
            <a:ext cx="2250599" cy="2250599"/>
          </a:xfrm>
          <a:prstGeom prst="rect">
            <a:avLst/>
          </a:prstGeom>
          <a:noFill/>
          <a:ln>
            <a:noFill/>
          </a:ln>
        </p:spPr>
      </p:pic>
      <p:pic>
        <p:nvPicPr>
          <p:cNvPr id="309" name="Google Shape;309;p23"/>
          <p:cNvPicPr preferRelativeResize="0"/>
          <p:nvPr/>
        </p:nvPicPr>
        <p:blipFill>
          <a:blip r:embed="rId7">
            <a:alphaModFix/>
          </a:blip>
          <a:stretch>
            <a:fillRect/>
          </a:stretch>
        </p:blipFill>
        <p:spPr>
          <a:xfrm>
            <a:off x="7599613" y="-289387"/>
            <a:ext cx="1658774" cy="1658774"/>
          </a:xfrm>
          <a:prstGeom prst="rect">
            <a:avLst/>
          </a:prstGeom>
          <a:noFill/>
          <a:ln>
            <a:noFill/>
          </a:ln>
        </p:spPr>
      </p:pic>
      <p:grpSp>
        <p:nvGrpSpPr>
          <p:cNvPr id="310" name="Google Shape;310;p23"/>
          <p:cNvGrpSpPr/>
          <p:nvPr/>
        </p:nvGrpSpPr>
        <p:grpSpPr>
          <a:xfrm rot="899960">
            <a:off x="3714605" y="-330872"/>
            <a:ext cx="1629701" cy="1077901"/>
            <a:chOff x="837247" y="2153338"/>
            <a:chExt cx="1629750" cy="1077934"/>
          </a:xfrm>
        </p:grpSpPr>
        <p:sp>
          <p:nvSpPr>
            <p:cNvPr id="311" name="Google Shape;311;p23"/>
            <p:cNvSpPr/>
            <p:nvPr/>
          </p:nvSpPr>
          <p:spPr>
            <a:xfrm>
              <a:off x="861963" y="2194067"/>
              <a:ext cx="1567615" cy="1014814"/>
            </a:xfrm>
            <a:custGeom>
              <a:avLst/>
              <a:gdLst/>
              <a:ahLst/>
              <a:cxnLst/>
              <a:rect l="l" t="t" r="r" b="b"/>
              <a:pathLst>
                <a:path w="47899" h="31008" extrusionOk="0">
                  <a:moveTo>
                    <a:pt x="47711" y="188"/>
                  </a:moveTo>
                  <a:lnTo>
                    <a:pt x="39793" y="13654"/>
                  </a:lnTo>
                  <a:lnTo>
                    <a:pt x="31860" y="10432"/>
                  </a:lnTo>
                  <a:lnTo>
                    <a:pt x="47711" y="188"/>
                  </a:lnTo>
                  <a:close/>
                  <a:moveTo>
                    <a:pt x="21414" y="6257"/>
                  </a:moveTo>
                  <a:lnTo>
                    <a:pt x="31730" y="10447"/>
                  </a:lnTo>
                  <a:lnTo>
                    <a:pt x="319" y="30733"/>
                  </a:lnTo>
                  <a:lnTo>
                    <a:pt x="319" y="30733"/>
                  </a:lnTo>
                  <a:lnTo>
                    <a:pt x="21414" y="6257"/>
                  </a:lnTo>
                  <a:close/>
                  <a:moveTo>
                    <a:pt x="47898" y="0"/>
                  </a:moveTo>
                  <a:lnTo>
                    <a:pt x="31788" y="10403"/>
                  </a:lnTo>
                  <a:lnTo>
                    <a:pt x="21399" y="6184"/>
                  </a:lnTo>
                  <a:lnTo>
                    <a:pt x="131" y="30848"/>
                  </a:lnTo>
                  <a:lnTo>
                    <a:pt x="1" y="31007"/>
                  </a:lnTo>
                  <a:lnTo>
                    <a:pt x="31803" y="10476"/>
                  </a:lnTo>
                  <a:lnTo>
                    <a:pt x="39793" y="13727"/>
                  </a:lnTo>
                  <a:lnTo>
                    <a:pt x="39822" y="13727"/>
                  </a:lnTo>
                  <a:lnTo>
                    <a:pt x="47826" y="116"/>
                  </a:lnTo>
                  <a:lnTo>
                    <a:pt x="4789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1516176" y="235768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837247" y="3152183"/>
              <a:ext cx="89321" cy="79088"/>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1853601" y="249268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2124563" y="2600563"/>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2377676" y="215333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23"/>
          <p:cNvGrpSpPr/>
          <p:nvPr/>
        </p:nvGrpSpPr>
        <p:grpSpPr>
          <a:xfrm>
            <a:off x="147499" y="4242686"/>
            <a:ext cx="437118" cy="721627"/>
            <a:chOff x="1147250" y="3686200"/>
            <a:chExt cx="327601" cy="540828"/>
          </a:xfrm>
        </p:grpSpPr>
        <p:sp>
          <p:nvSpPr>
            <p:cNvPr id="318" name="Google Shape;318;p23"/>
            <p:cNvSpPr/>
            <p:nvPr/>
          </p:nvSpPr>
          <p:spPr>
            <a:xfrm>
              <a:off x="1169182" y="3701215"/>
              <a:ext cx="277911" cy="511932"/>
            </a:xfrm>
            <a:custGeom>
              <a:avLst/>
              <a:gdLst/>
              <a:ahLst/>
              <a:cxnLst/>
              <a:rect l="l" t="t" r="r" b="b"/>
              <a:pathLst>
                <a:path w="14190" h="26139" extrusionOk="0">
                  <a:moveTo>
                    <a:pt x="6199" y="160"/>
                  </a:moveTo>
                  <a:lnTo>
                    <a:pt x="5072" y="10331"/>
                  </a:lnTo>
                  <a:lnTo>
                    <a:pt x="102" y="5925"/>
                  </a:lnTo>
                  <a:lnTo>
                    <a:pt x="6199" y="160"/>
                  </a:lnTo>
                  <a:close/>
                  <a:moveTo>
                    <a:pt x="5115" y="10447"/>
                  </a:moveTo>
                  <a:lnTo>
                    <a:pt x="14088" y="18394"/>
                  </a:lnTo>
                  <a:lnTo>
                    <a:pt x="3396" y="26008"/>
                  </a:lnTo>
                  <a:lnTo>
                    <a:pt x="3396" y="26008"/>
                  </a:lnTo>
                  <a:lnTo>
                    <a:pt x="5115" y="10447"/>
                  </a:lnTo>
                  <a:close/>
                  <a:moveTo>
                    <a:pt x="6286" y="1"/>
                  </a:moveTo>
                  <a:lnTo>
                    <a:pt x="29" y="5896"/>
                  </a:lnTo>
                  <a:lnTo>
                    <a:pt x="1" y="5925"/>
                  </a:lnTo>
                  <a:lnTo>
                    <a:pt x="5072" y="10404"/>
                  </a:lnTo>
                  <a:lnTo>
                    <a:pt x="3324" y="26066"/>
                  </a:lnTo>
                  <a:lnTo>
                    <a:pt x="3324" y="26138"/>
                  </a:lnTo>
                  <a:lnTo>
                    <a:pt x="14160" y="18423"/>
                  </a:lnTo>
                  <a:lnTo>
                    <a:pt x="14189" y="18394"/>
                  </a:lnTo>
                  <a:lnTo>
                    <a:pt x="5130" y="10375"/>
                  </a:lnTo>
                  <a:lnTo>
                    <a:pt x="628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1147250" y="3790852"/>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1246768" y="3885999"/>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1217647" y="4181549"/>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1423487" y="4030418"/>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1258719" y="3686200"/>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23"/>
          <p:cNvGrpSpPr/>
          <p:nvPr/>
        </p:nvGrpSpPr>
        <p:grpSpPr>
          <a:xfrm>
            <a:off x="8030980" y="4354465"/>
            <a:ext cx="796021" cy="498070"/>
            <a:chOff x="3382743" y="230815"/>
            <a:chExt cx="796021" cy="498070"/>
          </a:xfrm>
        </p:grpSpPr>
        <p:sp>
          <p:nvSpPr>
            <p:cNvPr id="325" name="Google Shape;325;p23"/>
            <p:cNvSpPr/>
            <p:nvPr/>
          </p:nvSpPr>
          <p:spPr>
            <a:xfrm>
              <a:off x="3406416" y="255097"/>
              <a:ext cx="748774" cy="457604"/>
            </a:xfrm>
            <a:custGeom>
              <a:avLst/>
              <a:gdLst/>
              <a:ahLst/>
              <a:cxnLst/>
              <a:rect l="l" t="t" r="r" b="b"/>
              <a:pathLst>
                <a:path w="38232" h="23365" extrusionOk="0">
                  <a:moveTo>
                    <a:pt x="37856" y="102"/>
                  </a:moveTo>
                  <a:lnTo>
                    <a:pt x="3265" y="14435"/>
                  </a:lnTo>
                  <a:lnTo>
                    <a:pt x="477" y="3223"/>
                  </a:lnTo>
                  <a:lnTo>
                    <a:pt x="37856" y="102"/>
                  </a:lnTo>
                  <a:close/>
                  <a:moveTo>
                    <a:pt x="3222" y="14522"/>
                  </a:moveTo>
                  <a:lnTo>
                    <a:pt x="5361" y="23076"/>
                  </a:lnTo>
                  <a:lnTo>
                    <a:pt x="101" y="15808"/>
                  </a:lnTo>
                  <a:lnTo>
                    <a:pt x="3222" y="14522"/>
                  </a:lnTo>
                  <a:close/>
                  <a:moveTo>
                    <a:pt x="38231" y="1"/>
                  </a:moveTo>
                  <a:lnTo>
                    <a:pt x="434" y="3165"/>
                  </a:lnTo>
                  <a:lnTo>
                    <a:pt x="405" y="3180"/>
                  </a:lnTo>
                  <a:lnTo>
                    <a:pt x="3208" y="14450"/>
                  </a:lnTo>
                  <a:lnTo>
                    <a:pt x="0" y="15793"/>
                  </a:lnTo>
                  <a:lnTo>
                    <a:pt x="5491" y="23365"/>
                  </a:lnTo>
                  <a:lnTo>
                    <a:pt x="3280" y="14493"/>
                  </a:lnTo>
                  <a:lnTo>
                    <a:pt x="38058" y="73"/>
                  </a:lnTo>
                  <a:lnTo>
                    <a:pt x="3823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127400" y="230815"/>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3382743" y="540011"/>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3444697" y="517262"/>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3479837" y="683405"/>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3389669" y="299262"/>
              <a:ext cx="51363" cy="45479"/>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pic>
        <p:nvPicPr>
          <p:cNvPr id="47" name="Google Shape;47;p4"/>
          <p:cNvPicPr preferRelativeResize="0"/>
          <p:nvPr/>
        </p:nvPicPr>
        <p:blipFill>
          <a:blip r:embed="rId2">
            <a:alphaModFix/>
          </a:blip>
          <a:stretch>
            <a:fillRect/>
          </a:stretch>
        </p:blipFill>
        <p:spPr>
          <a:xfrm>
            <a:off x="2951" y="0"/>
            <a:ext cx="9138199" cy="5143501"/>
          </a:xfrm>
          <a:prstGeom prst="rect">
            <a:avLst/>
          </a:prstGeom>
          <a:noFill/>
          <a:ln>
            <a:noFill/>
          </a:ln>
        </p:spPr>
      </p:pic>
      <p:sp>
        <p:nvSpPr>
          <p:cNvPr id="48" name="Google Shape;4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4"/>
          <p:cNvSpPr txBox="1">
            <a:spLocks noGrp="1"/>
          </p:cNvSpPr>
          <p:nvPr>
            <p:ph type="subTitle" idx="1"/>
          </p:nvPr>
        </p:nvSpPr>
        <p:spPr>
          <a:xfrm>
            <a:off x="720000" y="1198900"/>
            <a:ext cx="7704000" cy="277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pic>
        <p:nvPicPr>
          <p:cNvPr id="50" name="Google Shape;50;p4"/>
          <p:cNvPicPr preferRelativeResize="0"/>
          <p:nvPr/>
        </p:nvPicPr>
        <p:blipFill>
          <a:blip r:embed="rId3">
            <a:alphaModFix/>
          </a:blip>
          <a:stretch>
            <a:fillRect/>
          </a:stretch>
        </p:blipFill>
        <p:spPr>
          <a:xfrm>
            <a:off x="-697249" y="3801038"/>
            <a:ext cx="2250596" cy="2250596"/>
          </a:xfrm>
          <a:prstGeom prst="rect">
            <a:avLst/>
          </a:prstGeom>
          <a:noFill/>
          <a:ln>
            <a:noFill/>
          </a:ln>
        </p:spPr>
      </p:pic>
      <p:pic>
        <p:nvPicPr>
          <p:cNvPr id="51" name="Google Shape;51;p4"/>
          <p:cNvPicPr preferRelativeResize="0"/>
          <p:nvPr/>
        </p:nvPicPr>
        <p:blipFill>
          <a:blip r:embed="rId4">
            <a:alphaModFix/>
          </a:blip>
          <a:stretch>
            <a:fillRect/>
          </a:stretch>
        </p:blipFill>
        <p:spPr>
          <a:xfrm rot="-2700000">
            <a:off x="7841601" y="3478201"/>
            <a:ext cx="2250598" cy="225059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pic>
        <p:nvPicPr>
          <p:cNvPr id="83" name="Google Shape;83;p8"/>
          <p:cNvPicPr preferRelativeResize="0"/>
          <p:nvPr/>
        </p:nvPicPr>
        <p:blipFill>
          <a:blip r:embed="rId2">
            <a:alphaModFix/>
          </a:blip>
          <a:stretch>
            <a:fillRect/>
          </a:stretch>
        </p:blipFill>
        <p:spPr>
          <a:xfrm flipH="1">
            <a:off x="2951" y="0"/>
            <a:ext cx="9138199" cy="5143501"/>
          </a:xfrm>
          <a:prstGeom prst="rect">
            <a:avLst/>
          </a:prstGeom>
          <a:noFill/>
          <a:ln>
            <a:noFill/>
          </a:ln>
        </p:spPr>
      </p:pic>
      <p:sp>
        <p:nvSpPr>
          <p:cNvPr id="84" name="Google Shape;84;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pic>
        <p:nvPicPr>
          <p:cNvPr id="86" name="Google Shape;86;p9"/>
          <p:cNvPicPr preferRelativeResize="0"/>
          <p:nvPr/>
        </p:nvPicPr>
        <p:blipFill>
          <a:blip r:embed="rId2">
            <a:alphaModFix/>
          </a:blip>
          <a:stretch>
            <a:fillRect/>
          </a:stretch>
        </p:blipFill>
        <p:spPr>
          <a:xfrm>
            <a:off x="2951" y="0"/>
            <a:ext cx="9138199" cy="5143501"/>
          </a:xfrm>
          <a:prstGeom prst="rect">
            <a:avLst/>
          </a:prstGeom>
          <a:noFill/>
          <a:ln>
            <a:noFill/>
          </a:ln>
        </p:spPr>
      </p:pic>
      <p:sp>
        <p:nvSpPr>
          <p:cNvPr id="87" name="Google Shape;87;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8" name="Google Shape;88;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6875" y="0"/>
            <a:ext cx="9144000" cy="5157300"/>
          </a:xfrm>
          <a:prstGeom prst="rect">
            <a:avLst/>
          </a:prstGeom>
          <a:noFill/>
          <a:ln>
            <a:noFill/>
          </a:ln>
        </p:spPr>
      </p:sp>
      <p:sp>
        <p:nvSpPr>
          <p:cNvPr id="91" name="Google Shape;91;p10"/>
          <p:cNvSpPr txBox="1">
            <a:spLocks noGrp="1"/>
          </p:cNvSpPr>
          <p:nvPr>
            <p:ph type="title"/>
          </p:nvPr>
        </p:nvSpPr>
        <p:spPr>
          <a:xfrm>
            <a:off x="720000" y="4038000"/>
            <a:ext cx="7704000" cy="572700"/>
          </a:xfrm>
          <a:prstGeom prst="rect">
            <a:avLst/>
          </a:prstGeom>
          <a:gradFill>
            <a:gsLst>
              <a:gs pos="0">
                <a:schemeClr val="lt1"/>
              </a:gs>
              <a:gs pos="100000">
                <a:schemeClr val="dk2"/>
              </a:gs>
            </a:gsLst>
            <a:lin ang="2698631" scaled="0"/>
          </a:gra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b="1"/>
            </a:lvl2pPr>
            <a:lvl3pPr lvl="2" algn="ctr" rtl="0">
              <a:spcBef>
                <a:spcPts val="0"/>
              </a:spcBef>
              <a:spcAft>
                <a:spcPts val="0"/>
              </a:spcAft>
              <a:buSzPts val="3500"/>
              <a:buNone/>
              <a:defRPr b="1"/>
            </a:lvl3pPr>
            <a:lvl4pPr lvl="3" algn="ctr" rtl="0">
              <a:spcBef>
                <a:spcPts val="0"/>
              </a:spcBef>
              <a:spcAft>
                <a:spcPts val="0"/>
              </a:spcAft>
              <a:buSzPts val="3500"/>
              <a:buNone/>
              <a:defRPr b="1"/>
            </a:lvl4pPr>
            <a:lvl5pPr lvl="4" algn="ctr" rtl="0">
              <a:spcBef>
                <a:spcPts val="0"/>
              </a:spcBef>
              <a:spcAft>
                <a:spcPts val="0"/>
              </a:spcAft>
              <a:buSzPts val="3500"/>
              <a:buNone/>
              <a:defRPr b="1"/>
            </a:lvl5pPr>
            <a:lvl6pPr lvl="5" algn="ctr" rtl="0">
              <a:spcBef>
                <a:spcPts val="0"/>
              </a:spcBef>
              <a:spcAft>
                <a:spcPts val="0"/>
              </a:spcAft>
              <a:buSzPts val="3500"/>
              <a:buNone/>
              <a:defRPr b="1"/>
            </a:lvl6pPr>
            <a:lvl7pPr lvl="6" algn="ctr" rtl="0">
              <a:spcBef>
                <a:spcPts val="0"/>
              </a:spcBef>
              <a:spcAft>
                <a:spcPts val="0"/>
              </a:spcAft>
              <a:buSzPts val="3500"/>
              <a:buNone/>
              <a:defRPr b="1"/>
            </a:lvl7pPr>
            <a:lvl8pPr lvl="7" algn="ctr" rtl="0">
              <a:spcBef>
                <a:spcPts val="0"/>
              </a:spcBef>
              <a:spcAft>
                <a:spcPts val="0"/>
              </a:spcAft>
              <a:buSzPts val="3500"/>
              <a:buNone/>
              <a:defRPr b="1"/>
            </a:lvl8pPr>
            <a:lvl9pPr lvl="8" algn="ctr" rtl="0">
              <a:spcBef>
                <a:spcPts val="0"/>
              </a:spcBef>
              <a:spcAft>
                <a:spcPts val="0"/>
              </a:spcAft>
              <a:buSzPts val="3500"/>
              <a:buNone/>
              <a:defRPr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42"/>
        <p:cNvGrpSpPr/>
        <p:nvPr/>
      </p:nvGrpSpPr>
      <p:grpSpPr>
        <a:xfrm>
          <a:off x="0" y="0"/>
          <a:ext cx="0" cy="0"/>
          <a:chOff x="0" y="0"/>
          <a:chExt cx="0" cy="0"/>
        </a:xfrm>
      </p:grpSpPr>
      <p:pic>
        <p:nvPicPr>
          <p:cNvPr id="143" name="Google Shape;143;p15"/>
          <p:cNvPicPr preferRelativeResize="0"/>
          <p:nvPr/>
        </p:nvPicPr>
        <p:blipFill>
          <a:blip r:embed="rId2">
            <a:alphaModFix/>
          </a:blip>
          <a:stretch>
            <a:fillRect/>
          </a:stretch>
        </p:blipFill>
        <p:spPr>
          <a:xfrm flipH="1">
            <a:off x="2951" y="0"/>
            <a:ext cx="9138199" cy="5143501"/>
          </a:xfrm>
          <a:prstGeom prst="rect">
            <a:avLst/>
          </a:prstGeom>
          <a:noFill/>
          <a:ln>
            <a:noFill/>
          </a:ln>
        </p:spPr>
      </p:pic>
      <p:sp>
        <p:nvSpPr>
          <p:cNvPr id="144" name="Google Shape;14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15"/>
          <p:cNvSpPr txBox="1">
            <a:spLocks noGrp="1"/>
          </p:cNvSpPr>
          <p:nvPr>
            <p:ph type="subTitle" idx="1"/>
          </p:nvPr>
        </p:nvSpPr>
        <p:spPr>
          <a:xfrm>
            <a:off x="1808250" y="1170650"/>
            <a:ext cx="5527500" cy="2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46" name="Google Shape;146;p15"/>
          <p:cNvPicPr preferRelativeResize="0"/>
          <p:nvPr/>
        </p:nvPicPr>
        <p:blipFill>
          <a:blip r:embed="rId3">
            <a:alphaModFix/>
          </a:blip>
          <a:stretch>
            <a:fillRect/>
          </a:stretch>
        </p:blipFill>
        <p:spPr>
          <a:xfrm>
            <a:off x="8014470" y="-1624"/>
            <a:ext cx="2250599" cy="2250599"/>
          </a:xfrm>
          <a:prstGeom prst="rect">
            <a:avLst/>
          </a:prstGeom>
          <a:noFill/>
          <a:ln>
            <a:noFill/>
          </a:ln>
        </p:spPr>
      </p:pic>
      <p:grpSp>
        <p:nvGrpSpPr>
          <p:cNvPr id="147" name="Google Shape;147;p15"/>
          <p:cNvGrpSpPr/>
          <p:nvPr/>
        </p:nvGrpSpPr>
        <p:grpSpPr>
          <a:xfrm>
            <a:off x="-526928" y="1025"/>
            <a:ext cx="1629750" cy="1077934"/>
            <a:chOff x="837247" y="2153338"/>
            <a:chExt cx="1629750" cy="1077934"/>
          </a:xfrm>
        </p:grpSpPr>
        <p:sp>
          <p:nvSpPr>
            <p:cNvPr id="148" name="Google Shape;148;p15"/>
            <p:cNvSpPr/>
            <p:nvPr/>
          </p:nvSpPr>
          <p:spPr>
            <a:xfrm>
              <a:off x="861963" y="2194067"/>
              <a:ext cx="1567615" cy="1014814"/>
            </a:xfrm>
            <a:custGeom>
              <a:avLst/>
              <a:gdLst/>
              <a:ahLst/>
              <a:cxnLst/>
              <a:rect l="l" t="t" r="r" b="b"/>
              <a:pathLst>
                <a:path w="47899" h="31008" extrusionOk="0">
                  <a:moveTo>
                    <a:pt x="47711" y="188"/>
                  </a:moveTo>
                  <a:lnTo>
                    <a:pt x="39793" y="13654"/>
                  </a:lnTo>
                  <a:lnTo>
                    <a:pt x="31860" y="10432"/>
                  </a:lnTo>
                  <a:lnTo>
                    <a:pt x="47711" y="188"/>
                  </a:lnTo>
                  <a:close/>
                  <a:moveTo>
                    <a:pt x="21414" y="6257"/>
                  </a:moveTo>
                  <a:lnTo>
                    <a:pt x="31730" y="10447"/>
                  </a:lnTo>
                  <a:lnTo>
                    <a:pt x="319" y="30733"/>
                  </a:lnTo>
                  <a:lnTo>
                    <a:pt x="319" y="30733"/>
                  </a:lnTo>
                  <a:lnTo>
                    <a:pt x="21414" y="6257"/>
                  </a:lnTo>
                  <a:close/>
                  <a:moveTo>
                    <a:pt x="47898" y="0"/>
                  </a:moveTo>
                  <a:lnTo>
                    <a:pt x="31788" y="10403"/>
                  </a:lnTo>
                  <a:lnTo>
                    <a:pt x="21399" y="6184"/>
                  </a:lnTo>
                  <a:lnTo>
                    <a:pt x="131" y="30848"/>
                  </a:lnTo>
                  <a:lnTo>
                    <a:pt x="1" y="31007"/>
                  </a:lnTo>
                  <a:lnTo>
                    <a:pt x="31803" y="10476"/>
                  </a:lnTo>
                  <a:lnTo>
                    <a:pt x="39793" y="13727"/>
                  </a:lnTo>
                  <a:lnTo>
                    <a:pt x="39822" y="13727"/>
                  </a:lnTo>
                  <a:lnTo>
                    <a:pt x="47826" y="116"/>
                  </a:lnTo>
                  <a:lnTo>
                    <a:pt x="4789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1516176" y="235768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837247" y="3152183"/>
              <a:ext cx="89321" cy="79088"/>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1853601" y="249268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124563" y="2600563"/>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377676" y="215333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5"/>
          <p:cNvGrpSpPr/>
          <p:nvPr/>
        </p:nvGrpSpPr>
        <p:grpSpPr>
          <a:xfrm>
            <a:off x="7879076" y="4416250"/>
            <a:ext cx="1099846" cy="621838"/>
            <a:chOff x="4200363" y="2766213"/>
            <a:chExt cx="1099846" cy="621838"/>
          </a:xfrm>
        </p:grpSpPr>
        <p:sp>
          <p:nvSpPr>
            <p:cNvPr id="155" name="Google Shape;155;p15"/>
            <p:cNvSpPr/>
            <p:nvPr/>
          </p:nvSpPr>
          <p:spPr>
            <a:xfrm>
              <a:off x="4228751" y="2809549"/>
              <a:ext cx="1030053" cy="524095"/>
            </a:xfrm>
            <a:custGeom>
              <a:avLst/>
              <a:gdLst/>
              <a:ahLst/>
              <a:cxnLst/>
              <a:rect l="l" t="t" r="r" b="b"/>
              <a:pathLst>
                <a:path w="52594" h="26760" extrusionOk="0">
                  <a:moveTo>
                    <a:pt x="52521" y="2067"/>
                  </a:moveTo>
                  <a:lnTo>
                    <a:pt x="52218" y="13871"/>
                  </a:lnTo>
                  <a:lnTo>
                    <a:pt x="47912" y="12730"/>
                  </a:lnTo>
                  <a:lnTo>
                    <a:pt x="52521" y="2067"/>
                  </a:lnTo>
                  <a:close/>
                  <a:moveTo>
                    <a:pt x="347" y="160"/>
                  </a:moveTo>
                  <a:lnTo>
                    <a:pt x="47825" y="12773"/>
                  </a:lnTo>
                  <a:lnTo>
                    <a:pt x="41815" y="26673"/>
                  </a:lnTo>
                  <a:lnTo>
                    <a:pt x="347" y="160"/>
                  </a:lnTo>
                  <a:close/>
                  <a:moveTo>
                    <a:pt x="0" y="1"/>
                  </a:moveTo>
                  <a:lnTo>
                    <a:pt x="41800" y="26745"/>
                  </a:lnTo>
                  <a:lnTo>
                    <a:pt x="41843" y="26760"/>
                  </a:lnTo>
                  <a:lnTo>
                    <a:pt x="47883" y="12788"/>
                  </a:lnTo>
                  <a:lnTo>
                    <a:pt x="52247" y="13944"/>
                  </a:lnTo>
                  <a:lnTo>
                    <a:pt x="52275" y="13958"/>
                  </a:lnTo>
                  <a:lnTo>
                    <a:pt x="52593" y="1763"/>
                  </a:lnTo>
                  <a:lnTo>
                    <a:pt x="47854" y="12716"/>
                  </a:lnTo>
                  <a:lnTo>
                    <a:pt x="188" y="58"/>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4200363" y="2766213"/>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5001438" y="330898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5121588" y="301718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5208013" y="281993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5210888" y="3045513"/>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17"/>
        <p:cNvGrpSpPr/>
        <p:nvPr/>
      </p:nvGrpSpPr>
      <p:grpSpPr>
        <a:xfrm>
          <a:off x="0" y="0"/>
          <a:ext cx="0" cy="0"/>
          <a:chOff x="0" y="0"/>
          <a:chExt cx="0" cy="0"/>
        </a:xfrm>
      </p:grpSpPr>
      <p:pic>
        <p:nvPicPr>
          <p:cNvPr id="218" name="Google Shape;218;p19"/>
          <p:cNvPicPr preferRelativeResize="0"/>
          <p:nvPr/>
        </p:nvPicPr>
        <p:blipFill>
          <a:blip r:embed="rId2">
            <a:alphaModFix/>
          </a:blip>
          <a:stretch>
            <a:fillRect/>
          </a:stretch>
        </p:blipFill>
        <p:spPr>
          <a:xfrm flipH="1">
            <a:off x="2951" y="0"/>
            <a:ext cx="9138199" cy="5143501"/>
          </a:xfrm>
          <a:prstGeom prst="rect">
            <a:avLst/>
          </a:prstGeom>
          <a:noFill/>
          <a:ln>
            <a:noFill/>
          </a:ln>
        </p:spPr>
      </p:pic>
      <p:sp>
        <p:nvSpPr>
          <p:cNvPr id="219" name="Google Shape;219;p19"/>
          <p:cNvSpPr txBox="1">
            <a:spLocks noGrp="1"/>
          </p:cNvSpPr>
          <p:nvPr>
            <p:ph type="subTitle" idx="1"/>
          </p:nvPr>
        </p:nvSpPr>
        <p:spPr>
          <a:xfrm>
            <a:off x="1224363" y="1281363"/>
            <a:ext cx="29142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Hind Siliguri"/>
              <a:buNone/>
              <a:defRPr sz="2000" b="1">
                <a:solidFill>
                  <a:schemeClr val="dk1"/>
                </a:solidFill>
                <a:latin typeface="Hind Siliguri"/>
                <a:ea typeface="Hind Siliguri"/>
                <a:cs typeface="Hind Siliguri"/>
                <a:sym typeface="Hind Siliguri"/>
              </a:defRPr>
            </a:lvl1pPr>
            <a:lvl2pPr lvl="1"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2pPr>
            <a:lvl3pPr lvl="2"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3pPr>
            <a:lvl4pPr lvl="3"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4pPr>
            <a:lvl5pPr lvl="4"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5pPr>
            <a:lvl6pPr lvl="5"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6pPr>
            <a:lvl7pPr lvl="6"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7pPr>
            <a:lvl8pPr lvl="7"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8pPr>
            <a:lvl9pPr lvl="8"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9pPr>
          </a:lstStyle>
          <a:p>
            <a:endParaRPr/>
          </a:p>
        </p:txBody>
      </p:sp>
      <p:sp>
        <p:nvSpPr>
          <p:cNvPr id="220" name="Google Shape;220;p19"/>
          <p:cNvSpPr txBox="1">
            <a:spLocks noGrp="1"/>
          </p:cNvSpPr>
          <p:nvPr>
            <p:ph type="subTitle" idx="2"/>
          </p:nvPr>
        </p:nvSpPr>
        <p:spPr>
          <a:xfrm>
            <a:off x="1224375" y="1787897"/>
            <a:ext cx="2914200" cy="972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1" name="Google Shape;221;p19"/>
          <p:cNvSpPr txBox="1">
            <a:spLocks noGrp="1"/>
          </p:cNvSpPr>
          <p:nvPr>
            <p:ph type="subTitle" idx="3"/>
          </p:nvPr>
        </p:nvSpPr>
        <p:spPr>
          <a:xfrm>
            <a:off x="5005531" y="1787897"/>
            <a:ext cx="2914200" cy="972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2" name="Google Shape;222;p19"/>
          <p:cNvSpPr txBox="1">
            <a:spLocks noGrp="1"/>
          </p:cNvSpPr>
          <p:nvPr>
            <p:ph type="subTitle" idx="4"/>
          </p:nvPr>
        </p:nvSpPr>
        <p:spPr>
          <a:xfrm>
            <a:off x="1224375" y="3536222"/>
            <a:ext cx="2914200" cy="972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3" name="Google Shape;223;p19"/>
          <p:cNvSpPr txBox="1">
            <a:spLocks noGrp="1"/>
          </p:cNvSpPr>
          <p:nvPr>
            <p:ph type="subTitle" idx="5"/>
          </p:nvPr>
        </p:nvSpPr>
        <p:spPr>
          <a:xfrm>
            <a:off x="5005531" y="3536222"/>
            <a:ext cx="2914200" cy="972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 name="Google Shape;224;p19"/>
          <p:cNvSpPr txBox="1">
            <a:spLocks noGrp="1"/>
          </p:cNvSpPr>
          <p:nvPr>
            <p:ph type="subTitle" idx="6"/>
          </p:nvPr>
        </p:nvSpPr>
        <p:spPr>
          <a:xfrm>
            <a:off x="1224363" y="3029888"/>
            <a:ext cx="29142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Hind Siliguri"/>
              <a:buNone/>
              <a:defRPr sz="2000" b="1">
                <a:solidFill>
                  <a:schemeClr val="dk1"/>
                </a:solidFill>
                <a:latin typeface="Hind Siliguri"/>
                <a:ea typeface="Hind Siliguri"/>
                <a:cs typeface="Hind Siliguri"/>
                <a:sym typeface="Hind Siliguri"/>
              </a:defRPr>
            </a:lvl1pPr>
            <a:lvl2pPr lvl="1"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2pPr>
            <a:lvl3pPr lvl="2"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3pPr>
            <a:lvl4pPr lvl="3"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4pPr>
            <a:lvl5pPr lvl="4"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5pPr>
            <a:lvl6pPr lvl="5"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6pPr>
            <a:lvl7pPr lvl="6"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7pPr>
            <a:lvl8pPr lvl="7"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8pPr>
            <a:lvl9pPr lvl="8"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9pPr>
          </a:lstStyle>
          <a:p>
            <a:endParaRPr/>
          </a:p>
        </p:txBody>
      </p:sp>
      <p:sp>
        <p:nvSpPr>
          <p:cNvPr id="225" name="Google Shape;225;p19"/>
          <p:cNvSpPr txBox="1">
            <a:spLocks noGrp="1"/>
          </p:cNvSpPr>
          <p:nvPr>
            <p:ph type="subTitle" idx="7"/>
          </p:nvPr>
        </p:nvSpPr>
        <p:spPr>
          <a:xfrm>
            <a:off x="5005525" y="1281363"/>
            <a:ext cx="29142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Hind Siliguri"/>
              <a:buNone/>
              <a:defRPr sz="2000" b="1">
                <a:solidFill>
                  <a:schemeClr val="dk1"/>
                </a:solidFill>
                <a:latin typeface="Hind Siliguri"/>
                <a:ea typeface="Hind Siliguri"/>
                <a:cs typeface="Hind Siliguri"/>
                <a:sym typeface="Hind Siliguri"/>
              </a:defRPr>
            </a:lvl1pPr>
            <a:lvl2pPr lvl="1"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2pPr>
            <a:lvl3pPr lvl="2"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3pPr>
            <a:lvl4pPr lvl="3"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4pPr>
            <a:lvl5pPr lvl="4"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5pPr>
            <a:lvl6pPr lvl="5"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6pPr>
            <a:lvl7pPr lvl="6"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7pPr>
            <a:lvl8pPr lvl="7"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8pPr>
            <a:lvl9pPr lvl="8"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9pPr>
          </a:lstStyle>
          <a:p>
            <a:endParaRPr/>
          </a:p>
        </p:txBody>
      </p:sp>
      <p:sp>
        <p:nvSpPr>
          <p:cNvPr id="226" name="Google Shape;226;p19"/>
          <p:cNvSpPr txBox="1">
            <a:spLocks noGrp="1"/>
          </p:cNvSpPr>
          <p:nvPr>
            <p:ph type="subTitle" idx="8"/>
          </p:nvPr>
        </p:nvSpPr>
        <p:spPr>
          <a:xfrm>
            <a:off x="5005525" y="3029888"/>
            <a:ext cx="29142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Hind Siliguri"/>
              <a:buNone/>
              <a:defRPr sz="2000" b="1">
                <a:solidFill>
                  <a:schemeClr val="dk1"/>
                </a:solidFill>
                <a:latin typeface="Hind Siliguri"/>
                <a:ea typeface="Hind Siliguri"/>
                <a:cs typeface="Hind Siliguri"/>
                <a:sym typeface="Hind Siliguri"/>
              </a:defRPr>
            </a:lvl1pPr>
            <a:lvl2pPr lvl="1"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2pPr>
            <a:lvl3pPr lvl="2"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3pPr>
            <a:lvl4pPr lvl="3"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4pPr>
            <a:lvl5pPr lvl="4"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5pPr>
            <a:lvl6pPr lvl="5"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6pPr>
            <a:lvl7pPr lvl="6"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7pPr>
            <a:lvl8pPr lvl="7"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8pPr>
            <a:lvl9pPr lvl="8" algn="ctr" rtl="0">
              <a:lnSpc>
                <a:spcPct val="100000"/>
              </a:lnSpc>
              <a:spcBef>
                <a:spcPts val="0"/>
              </a:spcBef>
              <a:spcAft>
                <a:spcPts val="0"/>
              </a:spcAft>
              <a:buClr>
                <a:schemeClr val="dk1"/>
              </a:buClr>
              <a:buSzPts val="2400"/>
              <a:buFont typeface="Hind Siliguri"/>
              <a:buNone/>
              <a:defRPr sz="2400">
                <a:solidFill>
                  <a:schemeClr val="dk1"/>
                </a:solidFill>
                <a:latin typeface="Hind Siliguri"/>
                <a:ea typeface="Hind Siliguri"/>
                <a:cs typeface="Hind Siliguri"/>
                <a:sym typeface="Hind Siliguri"/>
              </a:defRPr>
            </a:lvl9pPr>
          </a:lstStyle>
          <a:p>
            <a:endParaRPr/>
          </a:p>
        </p:txBody>
      </p:sp>
      <p:sp>
        <p:nvSpPr>
          <p:cNvPr id="227" name="Google Shape;22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8" name="Google Shape;228;p19"/>
          <p:cNvGrpSpPr/>
          <p:nvPr/>
        </p:nvGrpSpPr>
        <p:grpSpPr>
          <a:xfrm>
            <a:off x="-1899287" y="-1297911"/>
            <a:ext cx="12483113" cy="7741312"/>
            <a:chOff x="-1586612" y="-1219761"/>
            <a:chExt cx="12483113" cy="7741312"/>
          </a:xfrm>
        </p:grpSpPr>
        <p:pic>
          <p:nvPicPr>
            <p:cNvPr id="229" name="Google Shape;229;p19"/>
            <p:cNvPicPr preferRelativeResize="0"/>
            <p:nvPr/>
          </p:nvPicPr>
          <p:blipFill>
            <a:blip r:embed="rId3">
              <a:alphaModFix/>
            </a:blip>
            <a:stretch>
              <a:fillRect/>
            </a:stretch>
          </p:blipFill>
          <p:spPr>
            <a:xfrm rot="6299998">
              <a:off x="8393003" y="4018052"/>
              <a:ext cx="2250594" cy="2250594"/>
            </a:xfrm>
            <a:prstGeom prst="rect">
              <a:avLst/>
            </a:prstGeom>
            <a:noFill/>
            <a:ln>
              <a:noFill/>
            </a:ln>
          </p:spPr>
        </p:pic>
        <p:pic>
          <p:nvPicPr>
            <p:cNvPr id="230" name="Google Shape;230;p19"/>
            <p:cNvPicPr preferRelativeResize="0"/>
            <p:nvPr/>
          </p:nvPicPr>
          <p:blipFill>
            <a:blip r:embed="rId4">
              <a:alphaModFix/>
            </a:blip>
            <a:stretch>
              <a:fillRect/>
            </a:stretch>
          </p:blipFill>
          <p:spPr>
            <a:xfrm rot="8100000">
              <a:off x="-1120498" y="-753647"/>
              <a:ext cx="2250598" cy="2250598"/>
            </a:xfrm>
            <a:prstGeom prst="rect">
              <a:avLst/>
            </a:prstGeom>
            <a:noFill/>
            <a:ln>
              <a:noFill/>
            </a:ln>
          </p:spPr>
        </p:pic>
      </p:grpSp>
      <p:grpSp>
        <p:nvGrpSpPr>
          <p:cNvPr id="231" name="Google Shape;231;p19"/>
          <p:cNvGrpSpPr/>
          <p:nvPr/>
        </p:nvGrpSpPr>
        <p:grpSpPr>
          <a:xfrm rot="1800044">
            <a:off x="-153377" y="4286881"/>
            <a:ext cx="1629714" cy="1077910"/>
            <a:chOff x="837247" y="2153338"/>
            <a:chExt cx="1629750" cy="1077934"/>
          </a:xfrm>
        </p:grpSpPr>
        <p:sp>
          <p:nvSpPr>
            <p:cNvPr id="232" name="Google Shape;232;p19"/>
            <p:cNvSpPr/>
            <p:nvPr/>
          </p:nvSpPr>
          <p:spPr>
            <a:xfrm>
              <a:off x="861963" y="2194067"/>
              <a:ext cx="1567615" cy="1014814"/>
            </a:xfrm>
            <a:custGeom>
              <a:avLst/>
              <a:gdLst/>
              <a:ahLst/>
              <a:cxnLst/>
              <a:rect l="l" t="t" r="r" b="b"/>
              <a:pathLst>
                <a:path w="47899" h="31008" extrusionOk="0">
                  <a:moveTo>
                    <a:pt x="47711" y="188"/>
                  </a:moveTo>
                  <a:lnTo>
                    <a:pt x="39793" y="13654"/>
                  </a:lnTo>
                  <a:lnTo>
                    <a:pt x="31860" y="10432"/>
                  </a:lnTo>
                  <a:lnTo>
                    <a:pt x="47711" y="188"/>
                  </a:lnTo>
                  <a:close/>
                  <a:moveTo>
                    <a:pt x="21414" y="6257"/>
                  </a:moveTo>
                  <a:lnTo>
                    <a:pt x="31730" y="10447"/>
                  </a:lnTo>
                  <a:lnTo>
                    <a:pt x="319" y="30733"/>
                  </a:lnTo>
                  <a:lnTo>
                    <a:pt x="319" y="30733"/>
                  </a:lnTo>
                  <a:lnTo>
                    <a:pt x="21414" y="6257"/>
                  </a:lnTo>
                  <a:close/>
                  <a:moveTo>
                    <a:pt x="47898" y="0"/>
                  </a:moveTo>
                  <a:lnTo>
                    <a:pt x="31788" y="10403"/>
                  </a:lnTo>
                  <a:lnTo>
                    <a:pt x="21399" y="6184"/>
                  </a:lnTo>
                  <a:lnTo>
                    <a:pt x="131" y="30848"/>
                  </a:lnTo>
                  <a:lnTo>
                    <a:pt x="1" y="31007"/>
                  </a:lnTo>
                  <a:lnTo>
                    <a:pt x="31803" y="10476"/>
                  </a:lnTo>
                  <a:lnTo>
                    <a:pt x="39793" y="13727"/>
                  </a:lnTo>
                  <a:lnTo>
                    <a:pt x="39822" y="13727"/>
                  </a:lnTo>
                  <a:lnTo>
                    <a:pt x="47826" y="116"/>
                  </a:lnTo>
                  <a:lnTo>
                    <a:pt x="4789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a:off x="1516176" y="235768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837247" y="3152183"/>
              <a:ext cx="89321" cy="79088"/>
            </a:xfrm>
            <a:custGeom>
              <a:avLst/>
              <a:gdLst/>
              <a:ahLst/>
              <a:cxnLst/>
              <a:rect l="l" t="t" r="r" b="b"/>
              <a:pathLst>
                <a:path w="3570" h="3161" extrusionOk="0">
                  <a:moveTo>
                    <a:pt x="1791" y="1"/>
                  </a:moveTo>
                  <a:cubicBezTo>
                    <a:pt x="1323" y="1"/>
                    <a:pt x="859" y="210"/>
                    <a:pt x="550" y="603"/>
                  </a:cubicBezTo>
                  <a:cubicBezTo>
                    <a:pt x="1" y="1282"/>
                    <a:pt x="131" y="2279"/>
                    <a:pt x="810" y="2813"/>
                  </a:cubicBezTo>
                  <a:cubicBezTo>
                    <a:pt x="1098" y="3047"/>
                    <a:pt x="1444" y="3160"/>
                    <a:pt x="1788" y="3160"/>
                  </a:cubicBezTo>
                  <a:cubicBezTo>
                    <a:pt x="2253" y="3160"/>
                    <a:pt x="2713" y="2952"/>
                    <a:pt x="3021" y="2553"/>
                  </a:cubicBezTo>
                  <a:cubicBezTo>
                    <a:pt x="3570" y="1874"/>
                    <a:pt x="3454" y="877"/>
                    <a:pt x="2760" y="343"/>
                  </a:cubicBezTo>
                  <a:cubicBezTo>
                    <a:pt x="2474" y="111"/>
                    <a:pt x="2132" y="1"/>
                    <a:pt x="1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a:off x="1853601" y="249268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a:off x="2124563" y="2600563"/>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a:off x="2377676" y="2153338"/>
              <a:ext cx="89321" cy="79063"/>
            </a:xfrm>
            <a:custGeom>
              <a:avLst/>
              <a:gdLst/>
              <a:ahLst/>
              <a:cxnLst/>
              <a:rect l="l" t="t" r="r" b="b"/>
              <a:pathLst>
                <a:path w="3570" h="3160" extrusionOk="0">
                  <a:moveTo>
                    <a:pt x="1775" y="1"/>
                  </a:moveTo>
                  <a:cubicBezTo>
                    <a:pt x="1310" y="1"/>
                    <a:pt x="851" y="208"/>
                    <a:pt x="535" y="607"/>
                  </a:cubicBezTo>
                  <a:cubicBezTo>
                    <a:pt x="0" y="1286"/>
                    <a:pt x="116" y="2283"/>
                    <a:pt x="809" y="2818"/>
                  </a:cubicBezTo>
                  <a:cubicBezTo>
                    <a:pt x="1095" y="3049"/>
                    <a:pt x="1438" y="3160"/>
                    <a:pt x="1779" y="3160"/>
                  </a:cubicBezTo>
                  <a:cubicBezTo>
                    <a:pt x="2246" y="3160"/>
                    <a:pt x="2711" y="2951"/>
                    <a:pt x="3020" y="2558"/>
                  </a:cubicBezTo>
                  <a:cubicBezTo>
                    <a:pt x="3569" y="1879"/>
                    <a:pt x="3439" y="882"/>
                    <a:pt x="2760" y="347"/>
                  </a:cubicBezTo>
                  <a:cubicBezTo>
                    <a:pt x="2465" y="114"/>
                    <a:pt x="2119" y="1"/>
                    <a:pt x="17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1"/>
        <p:cNvGrpSpPr/>
        <p:nvPr/>
      </p:nvGrpSpPr>
      <p:grpSpPr>
        <a:xfrm>
          <a:off x="0" y="0"/>
          <a:ext cx="0" cy="0"/>
          <a:chOff x="0" y="0"/>
          <a:chExt cx="0" cy="0"/>
        </a:xfrm>
      </p:grpSpPr>
      <p:pic>
        <p:nvPicPr>
          <p:cNvPr id="302" name="Google Shape;302;p22"/>
          <p:cNvPicPr preferRelativeResize="0"/>
          <p:nvPr/>
        </p:nvPicPr>
        <p:blipFill>
          <a:blip r:embed="rId2">
            <a:alphaModFix/>
          </a:blip>
          <a:stretch>
            <a:fillRect/>
          </a:stretch>
        </p:blipFill>
        <p:spPr>
          <a:xfrm>
            <a:off x="2951" y="0"/>
            <a:ext cx="9138199"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Hind Siliguri"/>
              <a:buNone/>
              <a:defRPr sz="3000" b="1">
                <a:solidFill>
                  <a:schemeClr val="dk1"/>
                </a:solidFill>
                <a:latin typeface="Hind Siliguri"/>
                <a:ea typeface="Hind Siliguri"/>
                <a:cs typeface="Hind Siliguri"/>
                <a:sym typeface="Hind Siliguri"/>
              </a:defRPr>
            </a:lvl1pPr>
            <a:lvl2pPr lvl="1" rtl="0">
              <a:spcBef>
                <a:spcPts val="0"/>
              </a:spcBef>
              <a:spcAft>
                <a:spcPts val="0"/>
              </a:spcAft>
              <a:buClr>
                <a:schemeClr val="dk1"/>
              </a:buClr>
              <a:buSzPts val="3500"/>
              <a:buFont typeface="Hind Siliguri"/>
              <a:buNone/>
              <a:defRPr sz="3500">
                <a:solidFill>
                  <a:schemeClr val="dk1"/>
                </a:solidFill>
                <a:latin typeface="Hind Siliguri"/>
                <a:ea typeface="Hind Siliguri"/>
                <a:cs typeface="Hind Siliguri"/>
                <a:sym typeface="Hind Siliguri"/>
              </a:defRPr>
            </a:lvl2pPr>
            <a:lvl3pPr lvl="2" rtl="0">
              <a:spcBef>
                <a:spcPts val="0"/>
              </a:spcBef>
              <a:spcAft>
                <a:spcPts val="0"/>
              </a:spcAft>
              <a:buClr>
                <a:schemeClr val="dk1"/>
              </a:buClr>
              <a:buSzPts val="3500"/>
              <a:buFont typeface="Hind Siliguri"/>
              <a:buNone/>
              <a:defRPr sz="3500">
                <a:solidFill>
                  <a:schemeClr val="dk1"/>
                </a:solidFill>
                <a:latin typeface="Hind Siliguri"/>
                <a:ea typeface="Hind Siliguri"/>
                <a:cs typeface="Hind Siliguri"/>
                <a:sym typeface="Hind Siliguri"/>
              </a:defRPr>
            </a:lvl3pPr>
            <a:lvl4pPr lvl="3" rtl="0">
              <a:spcBef>
                <a:spcPts val="0"/>
              </a:spcBef>
              <a:spcAft>
                <a:spcPts val="0"/>
              </a:spcAft>
              <a:buClr>
                <a:schemeClr val="dk1"/>
              </a:buClr>
              <a:buSzPts val="3500"/>
              <a:buFont typeface="Hind Siliguri"/>
              <a:buNone/>
              <a:defRPr sz="3500">
                <a:solidFill>
                  <a:schemeClr val="dk1"/>
                </a:solidFill>
                <a:latin typeface="Hind Siliguri"/>
                <a:ea typeface="Hind Siliguri"/>
                <a:cs typeface="Hind Siliguri"/>
                <a:sym typeface="Hind Siliguri"/>
              </a:defRPr>
            </a:lvl4pPr>
            <a:lvl5pPr lvl="4" rtl="0">
              <a:spcBef>
                <a:spcPts val="0"/>
              </a:spcBef>
              <a:spcAft>
                <a:spcPts val="0"/>
              </a:spcAft>
              <a:buClr>
                <a:schemeClr val="dk1"/>
              </a:buClr>
              <a:buSzPts val="3500"/>
              <a:buFont typeface="Hind Siliguri"/>
              <a:buNone/>
              <a:defRPr sz="3500">
                <a:solidFill>
                  <a:schemeClr val="dk1"/>
                </a:solidFill>
                <a:latin typeface="Hind Siliguri"/>
                <a:ea typeface="Hind Siliguri"/>
                <a:cs typeface="Hind Siliguri"/>
                <a:sym typeface="Hind Siliguri"/>
              </a:defRPr>
            </a:lvl5pPr>
            <a:lvl6pPr lvl="5" rtl="0">
              <a:spcBef>
                <a:spcPts val="0"/>
              </a:spcBef>
              <a:spcAft>
                <a:spcPts val="0"/>
              </a:spcAft>
              <a:buClr>
                <a:schemeClr val="dk1"/>
              </a:buClr>
              <a:buSzPts val="3500"/>
              <a:buFont typeface="Hind Siliguri"/>
              <a:buNone/>
              <a:defRPr sz="3500">
                <a:solidFill>
                  <a:schemeClr val="dk1"/>
                </a:solidFill>
                <a:latin typeface="Hind Siliguri"/>
                <a:ea typeface="Hind Siliguri"/>
                <a:cs typeface="Hind Siliguri"/>
                <a:sym typeface="Hind Siliguri"/>
              </a:defRPr>
            </a:lvl6pPr>
            <a:lvl7pPr lvl="6" rtl="0">
              <a:spcBef>
                <a:spcPts val="0"/>
              </a:spcBef>
              <a:spcAft>
                <a:spcPts val="0"/>
              </a:spcAft>
              <a:buClr>
                <a:schemeClr val="dk1"/>
              </a:buClr>
              <a:buSzPts val="3500"/>
              <a:buFont typeface="Hind Siliguri"/>
              <a:buNone/>
              <a:defRPr sz="3500">
                <a:solidFill>
                  <a:schemeClr val="dk1"/>
                </a:solidFill>
                <a:latin typeface="Hind Siliguri"/>
                <a:ea typeface="Hind Siliguri"/>
                <a:cs typeface="Hind Siliguri"/>
                <a:sym typeface="Hind Siliguri"/>
              </a:defRPr>
            </a:lvl7pPr>
            <a:lvl8pPr lvl="7" rtl="0">
              <a:spcBef>
                <a:spcPts val="0"/>
              </a:spcBef>
              <a:spcAft>
                <a:spcPts val="0"/>
              </a:spcAft>
              <a:buClr>
                <a:schemeClr val="dk1"/>
              </a:buClr>
              <a:buSzPts val="3500"/>
              <a:buFont typeface="Hind Siliguri"/>
              <a:buNone/>
              <a:defRPr sz="3500">
                <a:solidFill>
                  <a:schemeClr val="dk1"/>
                </a:solidFill>
                <a:latin typeface="Hind Siliguri"/>
                <a:ea typeface="Hind Siliguri"/>
                <a:cs typeface="Hind Siliguri"/>
                <a:sym typeface="Hind Siliguri"/>
              </a:defRPr>
            </a:lvl8pPr>
            <a:lvl9pPr lvl="8" rtl="0">
              <a:spcBef>
                <a:spcPts val="0"/>
              </a:spcBef>
              <a:spcAft>
                <a:spcPts val="0"/>
              </a:spcAft>
              <a:buClr>
                <a:schemeClr val="dk1"/>
              </a:buClr>
              <a:buSzPts val="3500"/>
              <a:buFont typeface="Hind Siliguri"/>
              <a:buNone/>
              <a:defRPr sz="3500">
                <a:solidFill>
                  <a:schemeClr val="dk1"/>
                </a:solidFill>
                <a:latin typeface="Hind Siliguri"/>
                <a:ea typeface="Hind Siliguri"/>
                <a:cs typeface="Hind Siliguri"/>
                <a:sym typeface="Hind Siliguri"/>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1pPr>
            <a:lvl2pPr marL="914400" lvl="1" indent="-304800" rtl="0">
              <a:lnSpc>
                <a:spcPct val="100000"/>
              </a:lnSpc>
              <a:spcBef>
                <a:spcPts val="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2pPr>
            <a:lvl3pPr marL="1371600" lvl="2" indent="-304800" rtl="0">
              <a:lnSpc>
                <a:spcPct val="100000"/>
              </a:lnSpc>
              <a:spcBef>
                <a:spcPts val="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3pPr>
            <a:lvl4pPr marL="1828800" lvl="3" indent="-304800" rtl="0">
              <a:lnSpc>
                <a:spcPct val="100000"/>
              </a:lnSpc>
              <a:spcBef>
                <a:spcPts val="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4pPr>
            <a:lvl5pPr marL="2286000" lvl="4" indent="-304800" rtl="0">
              <a:lnSpc>
                <a:spcPct val="100000"/>
              </a:lnSpc>
              <a:spcBef>
                <a:spcPts val="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5pPr>
            <a:lvl6pPr marL="2743200" lvl="5" indent="-304800" rtl="0">
              <a:lnSpc>
                <a:spcPct val="100000"/>
              </a:lnSpc>
              <a:spcBef>
                <a:spcPts val="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6pPr>
            <a:lvl7pPr marL="3200400" lvl="6" indent="-304800" rtl="0">
              <a:lnSpc>
                <a:spcPct val="100000"/>
              </a:lnSpc>
              <a:spcBef>
                <a:spcPts val="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7pPr>
            <a:lvl8pPr marL="3657600" lvl="7" indent="-304800" rtl="0">
              <a:lnSpc>
                <a:spcPct val="100000"/>
              </a:lnSpc>
              <a:spcBef>
                <a:spcPts val="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8pPr>
            <a:lvl9pPr marL="4114800" lvl="8" indent="-304800" rtl="0">
              <a:lnSpc>
                <a:spcPct val="100000"/>
              </a:lnSpc>
              <a:spcBef>
                <a:spcPts val="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8" r:id="rId6"/>
    <p:sldLayoutId id="2147483661" r:id="rId7"/>
    <p:sldLayoutId id="2147483665"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image" Target="../media/image22.jpg"/><Relationship Id="rId1" Type="http://schemas.openxmlformats.org/officeDocument/2006/relationships/slideLayout" Target="../slideLayouts/slideLayout8.xml"/><Relationship Id="rId6" Type="http://schemas.openxmlformats.org/officeDocument/2006/relationships/image" Target="../media/image26.jpg"/><Relationship Id="rId5" Type="http://schemas.openxmlformats.org/officeDocument/2006/relationships/image" Target="../media/image25.jpg"/><Relationship Id="rId10" Type="http://schemas.openxmlformats.org/officeDocument/2006/relationships/image" Target="../media/image30.png"/><Relationship Id="rId4" Type="http://schemas.openxmlformats.org/officeDocument/2006/relationships/image" Target="../media/image24.jpg"/><Relationship Id="rId9" Type="http://schemas.openxmlformats.org/officeDocument/2006/relationships/image" Target="../media/image2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60.jp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slideLayout" Target="../slideLayouts/slideLayout8.xml"/><Relationship Id="rId5" Type="http://schemas.openxmlformats.org/officeDocument/2006/relationships/image" Target="../media/image64.jpg"/><Relationship Id="rId4" Type="http://schemas.openxmlformats.org/officeDocument/2006/relationships/image" Target="../media/image63.jpg"/></Relationships>
</file>

<file path=ppt/slides/_rels/slide49.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5.jpg"/><Relationship Id="rId7" Type="http://schemas.openxmlformats.org/officeDocument/2006/relationships/image" Target="../media/image69.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2.jpg"/></Relationships>
</file>

<file path=ppt/slides/_rels/slide5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image" Target="../media/image73.jpg"/></Relationships>
</file>

<file path=ppt/slides/_rels/slide5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74.jpg"/><Relationship Id="rId1" Type="http://schemas.openxmlformats.org/officeDocument/2006/relationships/slideLayout" Target="../slideLayouts/slideLayout8.xml"/><Relationship Id="rId5" Type="http://schemas.openxmlformats.org/officeDocument/2006/relationships/image" Target="../media/image75.jpg"/><Relationship Id="rId4" Type="http://schemas.openxmlformats.org/officeDocument/2006/relationships/image" Target="../media/image63.jpg"/></Relationships>
</file>

<file path=ppt/slides/_rels/slide5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8.xml"/><Relationship Id="rId5" Type="http://schemas.openxmlformats.org/officeDocument/2006/relationships/image" Target="../media/image79.jpg"/><Relationship Id="rId4" Type="http://schemas.openxmlformats.org/officeDocument/2006/relationships/image" Target="../media/image78.jpg"/></Relationships>
</file>

<file path=ppt/slides/_rels/slide5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8.xml"/><Relationship Id="rId4" Type="http://schemas.openxmlformats.org/officeDocument/2006/relationships/image" Target="../media/image84.jpg"/></Relationships>
</file>

<file path=ppt/slides/_rels/slide5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8.xml"/><Relationship Id="rId5" Type="http://schemas.openxmlformats.org/officeDocument/2006/relationships/image" Target="../media/image88.jpg"/><Relationship Id="rId4" Type="http://schemas.openxmlformats.org/officeDocument/2006/relationships/image" Target="../media/image87.jpg"/></Relationships>
</file>

<file path=ppt/slides/_rels/slide5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8.xml"/><Relationship Id="rId5" Type="http://schemas.openxmlformats.org/officeDocument/2006/relationships/image" Target="../media/image92.jpg"/><Relationship Id="rId4" Type="http://schemas.openxmlformats.org/officeDocument/2006/relationships/image" Target="../media/image91.jpg"/></Relationships>
</file>

<file path=ppt/slides/_rels/slide5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8.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95.jpg"/></Relationships>
</file>

<file path=ppt/slides/_rels/slide5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98.jpg"/><Relationship Id="rId1" Type="http://schemas.openxmlformats.org/officeDocument/2006/relationships/slideLayout" Target="../slideLayouts/slideLayout8.xml"/><Relationship Id="rId5" Type="http://schemas.openxmlformats.org/officeDocument/2006/relationships/image" Target="../media/image85.jpg"/><Relationship Id="rId4" Type="http://schemas.openxmlformats.org/officeDocument/2006/relationships/image" Target="../media/image84.jp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8.xml"/><Relationship Id="rId4" Type="http://schemas.openxmlformats.org/officeDocument/2006/relationships/image" Target="../media/image88.jpg"/></Relationships>
</file>

<file path=ppt/slides/_rels/slide6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9.jp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8.xml"/><Relationship Id="rId5" Type="http://schemas.openxmlformats.org/officeDocument/2006/relationships/image" Target="../media/image101.jpg"/><Relationship Id="rId4" Type="http://schemas.openxmlformats.org/officeDocument/2006/relationships/image" Target="../media/image100.jpg"/></Relationships>
</file>

<file path=ppt/slides/_rels/slide6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8.xml"/><Relationship Id="rId5" Type="http://schemas.openxmlformats.org/officeDocument/2006/relationships/image" Target="../media/image97.jpg"/><Relationship Id="rId4" Type="http://schemas.openxmlformats.org/officeDocument/2006/relationships/image" Target="../media/image96.jpg"/></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59;p15">
            <a:extLst>
              <a:ext uri="{FF2B5EF4-FFF2-40B4-BE49-F238E27FC236}">
                <a16:creationId xmlns:a16="http://schemas.microsoft.com/office/drawing/2014/main" id="{9DCC92D4-AB66-F355-6AB4-7EA0B037724C}"/>
              </a:ext>
            </a:extLst>
          </p:cNvPr>
          <p:cNvPicPr preferRelativeResize="0">
            <a:picLocks noGrp="1"/>
          </p:cNvPicPr>
          <p:nvPr>
            <p:ph type="pic" idx="3"/>
          </p:nvPr>
        </p:nvPicPr>
        <p:blipFill rotWithShape="1">
          <a:blip r:embed="rId2">
            <a:alphaModFix/>
          </a:blip>
          <a:srcRect l="28134" r="28134"/>
          <a:stretch/>
        </p:blipFill>
        <p:spPr>
          <a:xfrm>
            <a:off x="714375" y="745723"/>
            <a:ext cx="3155950" cy="4059237"/>
          </a:xfrm>
          <a:prstGeom prst="rect">
            <a:avLst/>
          </a:prstGeom>
          <a:noFill/>
          <a:ln>
            <a:noFill/>
          </a:ln>
        </p:spPr>
      </p:pic>
      <p:sp>
        <p:nvSpPr>
          <p:cNvPr id="7" name="object 2">
            <a:extLst>
              <a:ext uri="{FF2B5EF4-FFF2-40B4-BE49-F238E27FC236}">
                <a16:creationId xmlns:a16="http://schemas.microsoft.com/office/drawing/2014/main" id="{014376C9-9061-DF12-DF6B-34705168617F}"/>
              </a:ext>
            </a:extLst>
          </p:cNvPr>
          <p:cNvSpPr txBox="1"/>
          <p:nvPr/>
        </p:nvSpPr>
        <p:spPr>
          <a:xfrm>
            <a:off x="3752215" y="1909201"/>
            <a:ext cx="4677410" cy="1732280"/>
          </a:xfrm>
          <a:prstGeom prst="rect">
            <a:avLst/>
          </a:prstGeom>
        </p:spPr>
        <p:txBody>
          <a:bodyPr vert="horz" wrap="square" lIns="0" tIns="12065" rIns="0" bIns="0" rtlCol="0">
            <a:spAutoFit/>
          </a:bodyPr>
          <a:lstStyle/>
          <a:p>
            <a:pPr marL="12065" marR="5080" algn="ctr">
              <a:lnSpc>
                <a:spcPct val="100000"/>
              </a:lnSpc>
              <a:spcBef>
                <a:spcPts val="95"/>
              </a:spcBef>
            </a:pPr>
            <a:r>
              <a:rPr sz="2800" spc="150" dirty="0">
                <a:solidFill>
                  <a:schemeClr val="tx2"/>
                </a:solidFill>
                <a:latin typeface="Times New Roman"/>
                <a:cs typeface="Times New Roman"/>
              </a:rPr>
              <a:t>On</a:t>
            </a:r>
            <a:r>
              <a:rPr sz="2800" spc="-15" dirty="0">
                <a:solidFill>
                  <a:schemeClr val="tx2"/>
                </a:solidFill>
                <a:latin typeface="Times New Roman"/>
                <a:cs typeface="Times New Roman"/>
              </a:rPr>
              <a:t> </a:t>
            </a:r>
            <a:r>
              <a:rPr sz="2800" spc="-85" dirty="0">
                <a:solidFill>
                  <a:schemeClr val="tx2"/>
                </a:solidFill>
                <a:latin typeface="Times New Roman"/>
                <a:cs typeface="Times New Roman"/>
              </a:rPr>
              <a:t>AI-Driven</a:t>
            </a:r>
            <a:r>
              <a:rPr sz="2800" spc="-5" dirty="0">
                <a:solidFill>
                  <a:schemeClr val="tx2"/>
                </a:solidFill>
                <a:latin typeface="Times New Roman"/>
                <a:cs typeface="Times New Roman"/>
              </a:rPr>
              <a:t> </a:t>
            </a:r>
            <a:r>
              <a:rPr sz="2800" spc="-125" dirty="0">
                <a:solidFill>
                  <a:schemeClr val="tx2"/>
                </a:solidFill>
                <a:latin typeface="Times New Roman"/>
                <a:cs typeface="Times New Roman"/>
              </a:rPr>
              <a:t>Privacy</a:t>
            </a:r>
            <a:r>
              <a:rPr sz="2800" dirty="0">
                <a:solidFill>
                  <a:schemeClr val="tx2"/>
                </a:solidFill>
                <a:latin typeface="Times New Roman"/>
                <a:cs typeface="Times New Roman"/>
              </a:rPr>
              <a:t> </a:t>
            </a:r>
            <a:r>
              <a:rPr sz="2800" spc="-20" dirty="0">
                <a:solidFill>
                  <a:schemeClr val="tx2"/>
                </a:solidFill>
                <a:latin typeface="Times New Roman"/>
                <a:cs typeface="Times New Roman"/>
              </a:rPr>
              <a:t>Protection: </a:t>
            </a:r>
            <a:r>
              <a:rPr sz="2800" spc="-685" dirty="0">
                <a:solidFill>
                  <a:schemeClr val="tx2"/>
                </a:solidFill>
                <a:latin typeface="Times New Roman"/>
                <a:cs typeface="Times New Roman"/>
              </a:rPr>
              <a:t> </a:t>
            </a:r>
            <a:r>
              <a:rPr sz="2800" spc="-155" dirty="0">
                <a:solidFill>
                  <a:schemeClr val="tx2"/>
                </a:solidFill>
                <a:latin typeface="Times New Roman"/>
                <a:cs typeface="Times New Roman"/>
              </a:rPr>
              <a:t>A</a:t>
            </a:r>
            <a:r>
              <a:rPr sz="2800" dirty="0">
                <a:solidFill>
                  <a:schemeClr val="tx2"/>
                </a:solidFill>
                <a:latin typeface="Times New Roman"/>
                <a:cs typeface="Times New Roman"/>
              </a:rPr>
              <a:t> </a:t>
            </a:r>
            <a:r>
              <a:rPr sz="2800" spc="-60" dirty="0">
                <a:solidFill>
                  <a:schemeClr val="tx2"/>
                </a:solidFill>
                <a:latin typeface="Times New Roman"/>
                <a:cs typeface="Times New Roman"/>
              </a:rPr>
              <a:t>Study</a:t>
            </a:r>
            <a:r>
              <a:rPr sz="2800" dirty="0">
                <a:solidFill>
                  <a:schemeClr val="tx2"/>
                </a:solidFill>
                <a:latin typeface="Times New Roman"/>
                <a:cs typeface="Times New Roman"/>
              </a:rPr>
              <a:t> </a:t>
            </a:r>
            <a:r>
              <a:rPr sz="2800" spc="70" dirty="0">
                <a:solidFill>
                  <a:schemeClr val="tx2"/>
                </a:solidFill>
                <a:latin typeface="Times New Roman"/>
                <a:cs typeface="Times New Roman"/>
              </a:rPr>
              <a:t>on</a:t>
            </a:r>
            <a:r>
              <a:rPr sz="2800" spc="-10" dirty="0">
                <a:solidFill>
                  <a:schemeClr val="tx2"/>
                </a:solidFill>
                <a:latin typeface="Times New Roman"/>
                <a:cs typeface="Times New Roman"/>
              </a:rPr>
              <a:t> </a:t>
            </a:r>
            <a:r>
              <a:rPr sz="2800" spc="-100" dirty="0">
                <a:solidFill>
                  <a:schemeClr val="tx2"/>
                </a:solidFill>
                <a:latin typeface="Times New Roman"/>
                <a:cs typeface="Times New Roman"/>
              </a:rPr>
              <a:t>AI-based</a:t>
            </a:r>
            <a:r>
              <a:rPr sz="2800" spc="20" dirty="0">
                <a:solidFill>
                  <a:schemeClr val="tx2"/>
                </a:solidFill>
                <a:latin typeface="Times New Roman"/>
                <a:cs typeface="Times New Roman"/>
              </a:rPr>
              <a:t> </a:t>
            </a:r>
            <a:r>
              <a:rPr sz="2800" spc="-15" dirty="0">
                <a:solidFill>
                  <a:schemeClr val="tx2"/>
                </a:solidFill>
                <a:latin typeface="Times New Roman"/>
                <a:cs typeface="Times New Roman"/>
              </a:rPr>
              <a:t>Solutions </a:t>
            </a:r>
            <a:r>
              <a:rPr sz="2800" spc="-10" dirty="0">
                <a:solidFill>
                  <a:schemeClr val="tx2"/>
                </a:solidFill>
                <a:latin typeface="Times New Roman"/>
                <a:cs typeface="Times New Roman"/>
              </a:rPr>
              <a:t> </a:t>
            </a:r>
            <a:r>
              <a:rPr sz="2800" spc="-50" dirty="0">
                <a:solidFill>
                  <a:schemeClr val="tx2"/>
                </a:solidFill>
                <a:latin typeface="Times New Roman"/>
                <a:cs typeface="Times New Roman"/>
              </a:rPr>
              <a:t>using</a:t>
            </a:r>
            <a:endParaRPr sz="2800" dirty="0">
              <a:solidFill>
                <a:schemeClr val="tx2"/>
              </a:solidFill>
              <a:latin typeface="Times New Roman"/>
              <a:cs typeface="Times New Roman"/>
            </a:endParaRPr>
          </a:p>
          <a:p>
            <a:pPr marL="5715" algn="ctr">
              <a:lnSpc>
                <a:spcPct val="100000"/>
              </a:lnSpc>
              <a:spcBef>
                <a:spcPts val="5"/>
              </a:spcBef>
            </a:pPr>
            <a:r>
              <a:rPr sz="2800" spc="-110" dirty="0">
                <a:solidFill>
                  <a:schemeClr val="tx2"/>
                </a:solidFill>
                <a:latin typeface="Times New Roman"/>
                <a:cs typeface="Times New Roman"/>
              </a:rPr>
              <a:t>Face</a:t>
            </a:r>
            <a:r>
              <a:rPr sz="2800" spc="-15" dirty="0">
                <a:solidFill>
                  <a:schemeClr val="tx2"/>
                </a:solidFill>
                <a:latin typeface="Times New Roman"/>
                <a:cs typeface="Times New Roman"/>
              </a:rPr>
              <a:t> </a:t>
            </a:r>
            <a:r>
              <a:rPr sz="2800" spc="-30" dirty="0">
                <a:solidFill>
                  <a:schemeClr val="tx2"/>
                </a:solidFill>
                <a:latin typeface="Times New Roman"/>
                <a:cs typeface="Times New Roman"/>
              </a:rPr>
              <a:t>Blurring</a:t>
            </a:r>
            <a:r>
              <a:rPr sz="2800" spc="-5" dirty="0">
                <a:solidFill>
                  <a:schemeClr val="tx2"/>
                </a:solidFill>
                <a:latin typeface="Times New Roman"/>
                <a:cs typeface="Times New Roman"/>
              </a:rPr>
              <a:t> </a:t>
            </a:r>
            <a:r>
              <a:rPr sz="2800" spc="-45" dirty="0">
                <a:solidFill>
                  <a:schemeClr val="tx2"/>
                </a:solidFill>
                <a:latin typeface="Times New Roman"/>
                <a:cs typeface="Times New Roman"/>
              </a:rPr>
              <a:t>Techniques</a:t>
            </a:r>
            <a:endParaRPr sz="2800" dirty="0">
              <a:solidFill>
                <a:schemeClr val="tx2"/>
              </a:solidFill>
              <a:latin typeface="Times New Roman"/>
              <a:cs typeface="Times New Roman"/>
            </a:endParaRPr>
          </a:p>
        </p:txBody>
      </p:sp>
      <p:pic>
        <p:nvPicPr>
          <p:cNvPr id="9" name="Picture 8">
            <a:extLst>
              <a:ext uri="{FF2B5EF4-FFF2-40B4-BE49-F238E27FC236}">
                <a16:creationId xmlns:a16="http://schemas.microsoft.com/office/drawing/2014/main" id="{DAF82815-32CB-A4DC-9B80-95214CF44909}"/>
              </a:ext>
            </a:extLst>
          </p:cNvPr>
          <p:cNvPicPr>
            <a:picLocks noChangeAspect="1"/>
          </p:cNvPicPr>
          <p:nvPr/>
        </p:nvPicPr>
        <p:blipFill>
          <a:blip r:embed="rId3"/>
          <a:stretch>
            <a:fillRect/>
          </a:stretch>
        </p:blipFill>
        <p:spPr>
          <a:xfrm>
            <a:off x="0" y="0"/>
            <a:ext cx="2384385" cy="839447"/>
          </a:xfrm>
          <a:prstGeom prst="rect">
            <a:avLst/>
          </a:prstGeom>
        </p:spPr>
      </p:pic>
      <p:sp>
        <p:nvSpPr>
          <p:cNvPr id="2" name="TextBox 1">
            <a:extLst>
              <a:ext uri="{FF2B5EF4-FFF2-40B4-BE49-F238E27FC236}">
                <a16:creationId xmlns:a16="http://schemas.microsoft.com/office/drawing/2014/main" id="{FFE29A93-93FE-4AAC-78A6-D7AB8DA953CF}"/>
              </a:ext>
            </a:extLst>
          </p:cNvPr>
          <p:cNvSpPr txBox="1"/>
          <p:nvPr/>
        </p:nvSpPr>
        <p:spPr>
          <a:xfrm>
            <a:off x="5151120" y="4287520"/>
            <a:ext cx="4226560" cy="738664"/>
          </a:xfrm>
          <a:prstGeom prst="rect">
            <a:avLst/>
          </a:prstGeom>
          <a:noFill/>
        </p:spPr>
        <p:txBody>
          <a:bodyPr wrap="square" rtlCol="0">
            <a:spAutoFit/>
          </a:bodyPr>
          <a:lstStyle/>
          <a:p>
            <a:r>
              <a:rPr lang="en-US" dirty="0">
                <a:solidFill>
                  <a:schemeClr val="tx1"/>
                </a:solidFill>
              </a:rPr>
              <a:t>Done By: Sara Amjad Sabih Anabtawi 212071</a:t>
            </a:r>
          </a:p>
          <a:p>
            <a:r>
              <a:rPr lang="en-US" dirty="0">
                <a:solidFill>
                  <a:schemeClr val="tx1"/>
                </a:solidFill>
              </a:rPr>
              <a:t>Supervised by: Doctor Amr Ghoneim</a:t>
            </a:r>
          </a:p>
          <a:p>
            <a:endParaRPr lang="en-US" dirty="0">
              <a:solidFill>
                <a:schemeClr val="tx1"/>
              </a:solidFill>
            </a:endParaRPr>
          </a:p>
        </p:txBody>
      </p:sp>
    </p:spTree>
    <p:extLst>
      <p:ext uri="{BB962C8B-B14F-4D97-AF65-F5344CB8AC3E}">
        <p14:creationId xmlns:p14="http://schemas.microsoft.com/office/powerpoint/2010/main" val="633054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EA31A98-2D59-EEC2-79CE-F39CAFE1F14D}"/>
              </a:ext>
            </a:extLst>
          </p:cNvPr>
          <p:cNvSpPr>
            <a:spLocks noGrp="1"/>
          </p:cNvSpPr>
          <p:nvPr>
            <p:ph type="subTitle" idx="1"/>
          </p:nvPr>
        </p:nvSpPr>
        <p:spPr>
          <a:xfrm>
            <a:off x="4429760" y="1198900"/>
            <a:ext cx="3994240" cy="2773500"/>
          </a:xfrm>
        </p:spPr>
        <p:txBody>
          <a:bodyPr/>
          <a:lstStyle/>
          <a:p>
            <a:r>
              <a:rPr lang="en-US" sz="1800" spc="-85" dirty="0">
                <a:solidFill>
                  <a:schemeClr val="tx2"/>
                </a:solidFill>
                <a:latin typeface="Times New Roman"/>
                <a:cs typeface="Times New Roman"/>
              </a:rPr>
              <a:t>Businesses: Protecting Customer Privacy in Marketing Materials, and other Visual Content.</a:t>
            </a:r>
          </a:p>
          <a:p>
            <a:endParaRPr lang="en-US" sz="1800" spc="-85" dirty="0">
              <a:solidFill>
                <a:schemeClr val="tx2"/>
              </a:solidFill>
              <a:latin typeface="Times New Roman"/>
              <a:cs typeface="Times New Roman"/>
            </a:endParaRPr>
          </a:p>
          <a:p>
            <a:r>
              <a:rPr lang="en-US" sz="1800" spc="-85" dirty="0">
                <a:solidFill>
                  <a:schemeClr val="tx2"/>
                </a:solidFill>
                <a:latin typeface="Times New Roman"/>
                <a:cs typeface="Times New Roman"/>
              </a:rPr>
              <a:t>Individuals: Sharing Personal Photos on Social Media without Exposing the Identities of others Captured in the background.</a:t>
            </a:r>
          </a:p>
          <a:p>
            <a:endParaRPr lang="en-US" sz="1800" spc="-85" dirty="0">
              <a:solidFill>
                <a:schemeClr val="tx2"/>
              </a:solidFill>
              <a:latin typeface="Times New Roman"/>
              <a:cs typeface="Times New Roman"/>
            </a:endParaRPr>
          </a:p>
          <a:p>
            <a:r>
              <a:rPr lang="en-US" sz="1800" spc="-85" dirty="0">
                <a:solidFill>
                  <a:schemeClr val="tx2"/>
                </a:solidFill>
                <a:latin typeface="Times New Roman"/>
                <a:cs typeface="Times New Roman"/>
              </a:rPr>
              <a:t>Journalists: Blurring Faces(sources) in Sensitive Interviews or Investigations.</a:t>
            </a:r>
          </a:p>
        </p:txBody>
      </p:sp>
      <p:pic>
        <p:nvPicPr>
          <p:cNvPr id="4" name="Picture 3">
            <a:extLst>
              <a:ext uri="{FF2B5EF4-FFF2-40B4-BE49-F238E27FC236}">
                <a16:creationId xmlns:a16="http://schemas.microsoft.com/office/drawing/2014/main" id="{16D217BF-D511-EE6F-B31B-2580B745B274}"/>
              </a:ext>
            </a:extLst>
          </p:cNvPr>
          <p:cNvPicPr>
            <a:picLocks noChangeAspect="1"/>
          </p:cNvPicPr>
          <p:nvPr/>
        </p:nvPicPr>
        <p:blipFill>
          <a:blip r:embed="rId2"/>
          <a:stretch>
            <a:fillRect/>
          </a:stretch>
        </p:blipFill>
        <p:spPr>
          <a:xfrm>
            <a:off x="518096" y="1362652"/>
            <a:ext cx="1463167" cy="1341236"/>
          </a:xfrm>
          <a:prstGeom prst="rect">
            <a:avLst/>
          </a:prstGeom>
        </p:spPr>
      </p:pic>
      <p:sp>
        <p:nvSpPr>
          <p:cNvPr id="5" name="TextBox 4">
            <a:extLst>
              <a:ext uri="{FF2B5EF4-FFF2-40B4-BE49-F238E27FC236}">
                <a16:creationId xmlns:a16="http://schemas.microsoft.com/office/drawing/2014/main" id="{A4AD2F9D-1A3F-5122-3F3A-21F36DBCCCFE}"/>
              </a:ext>
            </a:extLst>
          </p:cNvPr>
          <p:cNvSpPr txBox="1"/>
          <p:nvPr/>
        </p:nvSpPr>
        <p:spPr>
          <a:xfrm>
            <a:off x="81280" y="2448560"/>
            <a:ext cx="3586480" cy="769441"/>
          </a:xfrm>
          <a:prstGeom prst="rect">
            <a:avLst/>
          </a:prstGeom>
          <a:noFill/>
        </p:spPr>
        <p:txBody>
          <a:bodyPr wrap="square" rtlCol="0">
            <a:spAutoFit/>
          </a:bodyPr>
          <a:lstStyle/>
          <a:p>
            <a:r>
              <a:rPr lang="en-US" sz="4400" spc="-85" dirty="0">
                <a:solidFill>
                  <a:schemeClr val="tx2"/>
                </a:solidFill>
                <a:latin typeface="Times New Roman"/>
                <a:cs typeface="Times New Roman"/>
              </a:rPr>
              <a:t>Targeted Users</a:t>
            </a:r>
          </a:p>
        </p:txBody>
      </p:sp>
    </p:spTree>
    <p:extLst>
      <p:ext uri="{BB962C8B-B14F-4D97-AF65-F5344CB8AC3E}">
        <p14:creationId xmlns:p14="http://schemas.microsoft.com/office/powerpoint/2010/main" val="3050072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AD2F9D-1A3F-5122-3F3A-21F36DBCCCFE}"/>
              </a:ext>
            </a:extLst>
          </p:cNvPr>
          <p:cNvSpPr txBox="1"/>
          <p:nvPr/>
        </p:nvSpPr>
        <p:spPr>
          <a:xfrm>
            <a:off x="187959" y="2499360"/>
            <a:ext cx="2123440" cy="769441"/>
          </a:xfrm>
          <a:prstGeom prst="rect">
            <a:avLst/>
          </a:prstGeom>
          <a:noFill/>
        </p:spPr>
        <p:txBody>
          <a:bodyPr wrap="square" rtlCol="0">
            <a:spAutoFit/>
          </a:bodyPr>
          <a:lstStyle/>
          <a:p>
            <a:r>
              <a:rPr lang="en-US" sz="4400" spc="-85" dirty="0">
                <a:solidFill>
                  <a:schemeClr val="tx2"/>
                </a:solidFill>
                <a:latin typeface="Times New Roman"/>
                <a:cs typeface="Times New Roman"/>
              </a:rPr>
              <a:t>Datasets</a:t>
            </a:r>
          </a:p>
        </p:txBody>
      </p:sp>
      <p:pic>
        <p:nvPicPr>
          <p:cNvPr id="8" name="Picture 7">
            <a:extLst>
              <a:ext uri="{FF2B5EF4-FFF2-40B4-BE49-F238E27FC236}">
                <a16:creationId xmlns:a16="http://schemas.microsoft.com/office/drawing/2014/main" id="{BFA9FAE1-9C03-B406-3894-9CCF137039E3}"/>
              </a:ext>
            </a:extLst>
          </p:cNvPr>
          <p:cNvPicPr>
            <a:picLocks noChangeAspect="1"/>
          </p:cNvPicPr>
          <p:nvPr/>
        </p:nvPicPr>
        <p:blipFill>
          <a:blip r:embed="rId2"/>
          <a:stretch>
            <a:fillRect/>
          </a:stretch>
        </p:blipFill>
        <p:spPr>
          <a:xfrm>
            <a:off x="426721" y="1527462"/>
            <a:ext cx="1371600" cy="1267866"/>
          </a:xfrm>
          <a:prstGeom prst="rect">
            <a:avLst/>
          </a:prstGeom>
        </p:spPr>
      </p:pic>
    </p:spTree>
    <p:extLst>
      <p:ext uri="{BB962C8B-B14F-4D97-AF65-F5344CB8AC3E}">
        <p14:creationId xmlns:p14="http://schemas.microsoft.com/office/powerpoint/2010/main" val="2418545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6755E836-C18F-1726-791E-2EEB90C37C0C}"/>
              </a:ext>
            </a:extLst>
          </p:cNvPr>
          <p:cNvSpPr txBox="1"/>
          <p:nvPr/>
        </p:nvSpPr>
        <p:spPr>
          <a:xfrm>
            <a:off x="422906" y="786002"/>
            <a:ext cx="3951351" cy="2943755"/>
          </a:xfrm>
          <a:prstGeom prst="rect">
            <a:avLst/>
          </a:prstGeom>
        </p:spPr>
        <p:txBody>
          <a:bodyPr vert="horz" wrap="square" lIns="0" tIns="12065" rIns="0" bIns="0" rtlCol="0">
            <a:spAutoFit/>
          </a:bodyPr>
          <a:lstStyle/>
          <a:p>
            <a:pPr marL="635">
              <a:spcBef>
                <a:spcPts val="95"/>
              </a:spcBef>
              <a:buClrTx/>
              <a:buFontTx/>
              <a:buNone/>
            </a:pPr>
            <a:r>
              <a:rPr sz="1600" b="1" kern="1200" spc="-60" dirty="0">
                <a:solidFill>
                  <a:schemeClr val="tx1"/>
                </a:solidFill>
                <a:latin typeface="Times New Roman"/>
                <a:ea typeface="+mn-ea"/>
                <a:cs typeface="Times New Roman"/>
              </a:rPr>
              <a:t>LFW(</a:t>
            </a:r>
            <a:r>
              <a:rPr sz="1600" kern="1200" spc="-60" dirty="0">
                <a:solidFill>
                  <a:schemeClr val="tx1"/>
                </a:solidFill>
                <a:latin typeface="Times New Roman"/>
                <a:ea typeface="+mn-ea"/>
                <a:cs typeface="Times New Roman"/>
              </a:rPr>
              <a:t>Labeled</a:t>
            </a:r>
            <a:r>
              <a:rPr sz="1600" kern="1200" spc="20" dirty="0">
                <a:solidFill>
                  <a:schemeClr val="tx1"/>
                </a:solidFill>
                <a:latin typeface="Times New Roman"/>
                <a:ea typeface="+mn-ea"/>
                <a:cs typeface="Times New Roman"/>
              </a:rPr>
              <a:t> </a:t>
            </a:r>
            <a:r>
              <a:rPr sz="1600" kern="1200" spc="-70" dirty="0">
                <a:solidFill>
                  <a:schemeClr val="tx1"/>
                </a:solidFill>
                <a:latin typeface="Times New Roman"/>
                <a:ea typeface="+mn-ea"/>
                <a:cs typeface="Times New Roman"/>
              </a:rPr>
              <a:t>Faces</a:t>
            </a:r>
            <a:r>
              <a:rPr sz="1600" kern="1200" dirty="0">
                <a:solidFill>
                  <a:schemeClr val="tx1"/>
                </a:solidFill>
                <a:latin typeface="Times New Roman"/>
                <a:ea typeface="+mn-ea"/>
                <a:cs typeface="Times New Roman"/>
              </a:rPr>
              <a:t> </a:t>
            </a:r>
            <a:r>
              <a:rPr sz="1600" kern="1200" spc="25" dirty="0">
                <a:solidFill>
                  <a:schemeClr val="tx1"/>
                </a:solidFill>
                <a:latin typeface="Times New Roman"/>
                <a:ea typeface="+mn-ea"/>
                <a:cs typeface="Times New Roman"/>
              </a:rPr>
              <a:t>in</a:t>
            </a:r>
            <a:r>
              <a:rPr sz="1600" kern="1200" spc="-15" dirty="0">
                <a:solidFill>
                  <a:schemeClr val="tx1"/>
                </a:solidFill>
                <a:latin typeface="Times New Roman"/>
                <a:ea typeface="+mn-ea"/>
                <a:cs typeface="Times New Roman"/>
              </a:rPr>
              <a:t> </a:t>
            </a:r>
            <a:r>
              <a:rPr sz="1600" kern="1200" spc="20" dirty="0">
                <a:solidFill>
                  <a:schemeClr val="tx1"/>
                </a:solidFill>
                <a:latin typeface="Times New Roman"/>
                <a:ea typeface="+mn-ea"/>
                <a:cs typeface="Times New Roman"/>
              </a:rPr>
              <a:t>the</a:t>
            </a:r>
            <a:r>
              <a:rPr sz="1600" kern="1200" spc="10" dirty="0">
                <a:solidFill>
                  <a:schemeClr val="tx1"/>
                </a:solidFill>
                <a:latin typeface="Times New Roman"/>
                <a:ea typeface="+mn-ea"/>
                <a:cs typeface="Times New Roman"/>
              </a:rPr>
              <a:t> </a:t>
            </a:r>
            <a:r>
              <a:rPr sz="1600" kern="1200" spc="-20" dirty="0">
                <a:solidFill>
                  <a:schemeClr val="tx1"/>
                </a:solidFill>
                <a:latin typeface="Times New Roman"/>
                <a:ea typeface="+mn-ea"/>
                <a:cs typeface="Times New Roman"/>
              </a:rPr>
              <a:t>Wild)</a:t>
            </a:r>
            <a:r>
              <a:rPr sz="1600" kern="1200" spc="20" dirty="0">
                <a:solidFill>
                  <a:schemeClr val="tx1"/>
                </a:solidFill>
                <a:latin typeface="Times New Roman"/>
                <a:ea typeface="+mn-ea"/>
                <a:cs typeface="Times New Roman"/>
              </a:rPr>
              <a:t> </a:t>
            </a:r>
            <a:r>
              <a:rPr sz="1600" b="1" kern="1200" spc="-55" dirty="0">
                <a:solidFill>
                  <a:schemeClr val="tx1"/>
                </a:solidFill>
                <a:latin typeface="Times New Roman"/>
                <a:ea typeface="+mn-ea"/>
                <a:cs typeface="Times New Roman"/>
              </a:rPr>
              <a:t>Dataset</a:t>
            </a:r>
            <a:endParaRPr lang="en-US" sz="1600" b="1" kern="1200" spc="-55" dirty="0">
              <a:solidFill>
                <a:schemeClr val="tx1"/>
              </a:solidFill>
              <a:latin typeface="Times New Roman"/>
              <a:ea typeface="+mn-ea"/>
              <a:cs typeface="Times New Roman"/>
            </a:endParaRPr>
          </a:p>
          <a:p>
            <a:pPr marL="635">
              <a:spcBef>
                <a:spcPts val="95"/>
              </a:spcBef>
              <a:buClrTx/>
              <a:buFontTx/>
              <a:buNone/>
            </a:pPr>
            <a:endParaRPr lang="en-US" sz="1600" b="1" kern="1200" dirty="0">
              <a:solidFill>
                <a:schemeClr val="tx1"/>
              </a:solidFill>
              <a:latin typeface="Times New Roman"/>
              <a:ea typeface="+mn-ea"/>
              <a:cs typeface="Times New Roman"/>
            </a:endParaRPr>
          </a:p>
          <a:p>
            <a:pPr marL="635">
              <a:spcBef>
                <a:spcPts val="95"/>
              </a:spcBef>
              <a:buClrTx/>
              <a:buFontTx/>
              <a:buNone/>
            </a:pPr>
            <a:r>
              <a:rPr sz="1200" kern="1200" spc="-10" dirty="0">
                <a:solidFill>
                  <a:schemeClr val="tx1"/>
                </a:solidFill>
                <a:latin typeface="Times New Roman"/>
                <a:ea typeface="+mn-ea"/>
                <a:cs typeface="Times New Roman"/>
              </a:rPr>
              <a:t>This</a:t>
            </a:r>
            <a:r>
              <a:rPr sz="1200" kern="1200" spc="-15" dirty="0">
                <a:solidFill>
                  <a:schemeClr val="tx1"/>
                </a:solidFill>
                <a:latin typeface="Times New Roman"/>
                <a:ea typeface="+mn-ea"/>
                <a:cs typeface="Times New Roman"/>
              </a:rPr>
              <a:t> </a:t>
            </a:r>
            <a:r>
              <a:rPr sz="1200" kern="1200" spc="-10" dirty="0">
                <a:solidFill>
                  <a:schemeClr val="tx1"/>
                </a:solidFill>
                <a:latin typeface="Times New Roman"/>
                <a:ea typeface="+mn-ea"/>
                <a:cs typeface="Times New Roman"/>
              </a:rPr>
              <a:t>Dataset</a:t>
            </a:r>
            <a:r>
              <a:rPr sz="1200" kern="1200" spc="-5" dirty="0">
                <a:solidFill>
                  <a:schemeClr val="tx1"/>
                </a:solidFill>
                <a:latin typeface="Times New Roman"/>
                <a:ea typeface="+mn-ea"/>
                <a:cs typeface="Times New Roman"/>
              </a:rPr>
              <a:t> </a:t>
            </a:r>
            <a:r>
              <a:rPr sz="1200" kern="1200" spc="-15" dirty="0">
                <a:solidFill>
                  <a:schemeClr val="tx1"/>
                </a:solidFill>
                <a:latin typeface="Times New Roman"/>
                <a:ea typeface="+mn-ea"/>
                <a:cs typeface="Times New Roman"/>
              </a:rPr>
              <a:t>includes </a:t>
            </a:r>
            <a:r>
              <a:rPr sz="1200" kern="1200" spc="10" dirty="0">
                <a:solidFill>
                  <a:schemeClr val="tx1"/>
                </a:solidFill>
                <a:latin typeface="Times New Roman"/>
                <a:ea typeface="+mn-ea"/>
                <a:cs typeface="Times New Roman"/>
              </a:rPr>
              <a:t>annotated </a:t>
            </a:r>
            <a:r>
              <a:rPr sz="1200" kern="1200" spc="-40" dirty="0">
                <a:solidFill>
                  <a:schemeClr val="tx1"/>
                </a:solidFill>
                <a:latin typeface="Times New Roman"/>
                <a:ea typeface="+mn-ea"/>
                <a:cs typeface="Times New Roman"/>
              </a:rPr>
              <a:t>images</a:t>
            </a:r>
            <a:r>
              <a:rPr sz="1200" kern="1200" spc="-10" dirty="0">
                <a:solidFill>
                  <a:schemeClr val="tx1"/>
                </a:solidFill>
                <a:latin typeface="Times New Roman"/>
                <a:ea typeface="+mn-ea"/>
                <a:cs typeface="Times New Roman"/>
              </a:rPr>
              <a:t> </a:t>
            </a:r>
            <a:r>
              <a:rPr sz="1200" kern="1200" spc="-15" dirty="0">
                <a:solidFill>
                  <a:schemeClr val="tx1"/>
                </a:solidFill>
                <a:latin typeface="Times New Roman"/>
                <a:ea typeface="+mn-ea"/>
                <a:cs typeface="Times New Roman"/>
              </a:rPr>
              <a:t>with</a:t>
            </a:r>
            <a:r>
              <a:rPr sz="1200" kern="1200" spc="5" dirty="0">
                <a:solidFill>
                  <a:schemeClr val="tx1"/>
                </a:solidFill>
                <a:latin typeface="Times New Roman"/>
                <a:ea typeface="+mn-ea"/>
                <a:cs typeface="Times New Roman"/>
              </a:rPr>
              <a:t> </a:t>
            </a:r>
            <a:r>
              <a:rPr sz="1200" kern="1200" dirty="0">
                <a:solidFill>
                  <a:schemeClr val="tx1"/>
                </a:solidFill>
                <a:latin typeface="Times New Roman"/>
                <a:ea typeface="+mn-ea"/>
                <a:cs typeface="Times New Roman"/>
              </a:rPr>
              <a:t>bounding</a:t>
            </a:r>
            <a:r>
              <a:rPr sz="1200" kern="1200" spc="-5" dirty="0">
                <a:solidFill>
                  <a:schemeClr val="tx1"/>
                </a:solidFill>
                <a:latin typeface="Times New Roman"/>
                <a:ea typeface="+mn-ea"/>
                <a:cs typeface="Times New Roman"/>
              </a:rPr>
              <a:t> </a:t>
            </a:r>
            <a:r>
              <a:rPr sz="1200" kern="1200" spc="-45" dirty="0">
                <a:solidFill>
                  <a:schemeClr val="tx1"/>
                </a:solidFill>
                <a:latin typeface="Times New Roman"/>
                <a:ea typeface="+mn-ea"/>
                <a:cs typeface="Times New Roman"/>
              </a:rPr>
              <a:t>boxes </a:t>
            </a:r>
            <a:r>
              <a:rPr sz="1200" kern="1200" spc="-40" dirty="0">
                <a:solidFill>
                  <a:schemeClr val="tx1"/>
                </a:solidFill>
                <a:latin typeface="Times New Roman"/>
                <a:ea typeface="+mn-ea"/>
                <a:cs typeface="Times New Roman"/>
              </a:rPr>
              <a:t> </a:t>
            </a:r>
            <a:r>
              <a:rPr lang="en-US" sz="1200" kern="1200" spc="-40" dirty="0">
                <a:solidFill>
                  <a:schemeClr val="tx1"/>
                </a:solidFill>
                <a:latin typeface="Times New Roman"/>
                <a:ea typeface="+mn-ea"/>
                <a:cs typeface="Times New Roman"/>
              </a:rPr>
              <a:t>  </a:t>
            </a:r>
            <a:r>
              <a:rPr sz="1200" kern="1200" spc="10" dirty="0">
                <a:solidFill>
                  <a:schemeClr val="tx1"/>
                </a:solidFill>
                <a:latin typeface="Times New Roman"/>
                <a:ea typeface="+mn-ea"/>
                <a:cs typeface="Times New Roman"/>
              </a:rPr>
              <a:t>around</a:t>
            </a:r>
            <a:r>
              <a:rPr sz="1200" kern="1200" spc="-5" dirty="0">
                <a:solidFill>
                  <a:schemeClr val="tx1"/>
                </a:solidFill>
                <a:latin typeface="Times New Roman"/>
                <a:ea typeface="+mn-ea"/>
                <a:cs typeface="Times New Roman"/>
              </a:rPr>
              <a:t> </a:t>
            </a:r>
            <a:r>
              <a:rPr sz="1200" kern="1200" spc="-45" dirty="0">
                <a:solidFill>
                  <a:schemeClr val="tx1"/>
                </a:solidFill>
                <a:latin typeface="Times New Roman"/>
                <a:ea typeface="+mn-ea"/>
                <a:cs typeface="Times New Roman"/>
              </a:rPr>
              <a:t>faces,</a:t>
            </a:r>
            <a:r>
              <a:rPr sz="1200" kern="1200" spc="5" dirty="0">
                <a:solidFill>
                  <a:schemeClr val="tx1"/>
                </a:solidFill>
                <a:latin typeface="Times New Roman"/>
                <a:ea typeface="+mn-ea"/>
                <a:cs typeface="Times New Roman"/>
              </a:rPr>
              <a:t> </a:t>
            </a:r>
            <a:r>
              <a:rPr sz="1200" kern="1200" spc="-20" dirty="0">
                <a:solidFill>
                  <a:schemeClr val="tx1"/>
                </a:solidFill>
                <a:latin typeface="Times New Roman"/>
                <a:ea typeface="+mn-ea"/>
                <a:cs typeface="Times New Roman"/>
              </a:rPr>
              <a:t>making</a:t>
            </a:r>
            <a:r>
              <a:rPr sz="1200" kern="1200" dirty="0">
                <a:solidFill>
                  <a:schemeClr val="tx1"/>
                </a:solidFill>
                <a:latin typeface="Times New Roman"/>
                <a:ea typeface="+mn-ea"/>
                <a:cs typeface="Times New Roman"/>
              </a:rPr>
              <a:t> it </a:t>
            </a:r>
            <a:r>
              <a:rPr sz="1200" kern="1200" spc="-15" dirty="0">
                <a:solidFill>
                  <a:schemeClr val="tx1"/>
                </a:solidFill>
                <a:latin typeface="Times New Roman"/>
                <a:ea typeface="+mn-ea"/>
                <a:cs typeface="Times New Roman"/>
              </a:rPr>
              <a:t>suitable</a:t>
            </a:r>
            <a:r>
              <a:rPr sz="1200" kern="1200" dirty="0">
                <a:solidFill>
                  <a:schemeClr val="tx1"/>
                </a:solidFill>
                <a:latin typeface="Times New Roman"/>
                <a:ea typeface="+mn-ea"/>
                <a:cs typeface="Times New Roman"/>
              </a:rPr>
              <a:t> </a:t>
            </a:r>
            <a:r>
              <a:rPr sz="1200" kern="1200" spc="-25" dirty="0">
                <a:solidFill>
                  <a:schemeClr val="tx1"/>
                </a:solidFill>
                <a:latin typeface="Times New Roman"/>
                <a:ea typeface="+mn-ea"/>
                <a:cs typeface="Times New Roman"/>
              </a:rPr>
              <a:t>for</a:t>
            </a:r>
            <a:r>
              <a:rPr sz="1200" kern="1200" spc="-5" dirty="0">
                <a:solidFill>
                  <a:schemeClr val="tx1"/>
                </a:solidFill>
                <a:latin typeface="Times New Roman"/>
                <a:ea typeface="+mn-ea"/>
                <a:cs typeface="Times New Roman"/>
              </a:rPr>
              <a:t> training</a:t>
            </a:r>
            <a:r>
              <a:rPr sz="1200" kern="1200" spc="10" dirty="0">
                <a:solidFill>
                  <a:schemeClr val="tx1"/>
                </a:solidFill>
                <a:latin typeface="Times New Roman"/>
                <a:ea typeface="+mn-ea"/>
                <a:cs typeface="Times New Roman"/>
              </a:rPr>
              <a:t> </a:t>
            </a:r>
            <a:r>
              <a:rPr sz="1200" kern="1200" spc="-45" dirty="0">
                <a:solidFill>
                  <a:schemeClr val="tx1"/>
                </a:solidFill>
                <a:latin typeface="Times New Roman"/>
                <a:ea typeface="+mn-ea"/>
                <a:cs typeface="Times New Roman"/>
              </a:rPr>
              <a:t>YOLO</a:t>
            </a:r>
            <a:r>
              <a:rPr sz="1200" kern="1200" spc="-15" dirty="0">
                <a:solidFill>
                  <a:schemeClr val="tx1"/>
                </a:solidFill>
                <a:latin typeface="Times New Roman"/>
                <a:ea typeface="+mn-ea"/>
                <a:cs typeface="Times New Roman"/>
              </a:rPr>
              <a:t> </a:t>
            </a:r>
            <a:r>
              <a:rPr sz="1200" kern="1200" spc="-20" dirty="0">
                <a:solidFill>
                  <a:schemeClr val="tx1"/>
                </a:solidFill>
                <a:latin typeface="Times New Roman"/>
                <a:ea typeface="+mn-ea"/>
                <a:cs typeface="Times New Roman"/>
              </a:rPr>
              <a:t>models </a:t>
            </a:r>
            <a:r>
              <a:rPr sz="1200" kern="1200" spc="-25" dirty="0">
                <a:solidFill>
                  <a:schemeClr val="tx1"/>
                </a:solidFill>
                <a:latin typeface="Times New Roman"/>
                <a:ea typeface="+mn-ea"/>
                <a:cs typeface="Times New Roman"/>
              </a:rPr>
              <a:t>for </a:t>
            </a:r>
            <a:r>
              <a:rPr sz="1200" kern="1200" spc="-285" dirty="0">
                <a:solidFill>
                  <a:schemeClr val="tx1"/>
                </a:solidFill>
                <a:latin typeface="Times New Roman"/>
                <a:ea typeface="+mn-ea"/>
                <a:cs typeface="Times New Roman"/>
              </a:rPr>
              <a:t> </a:t>
            </a:r>
            <a:r>
              <a:rPr sz="1200" kern="1200" spc="-45" dirty="0">
                <a:solidFill>
                  <a:schemeClr val="tx1"/>
                </a:solidFill>
                <a:latin typeface="Times New Roman"/>
                <a:ea typeface="+mn-ea"/>
                <a:cs typeface="Times New Roman"/>
              </a:rPr>
              <a:t>face</a:t>
            </a:r>
            <a:r>
              <a:rPr sz="1200" kern="1200" spc="5" dirty="0">
                <a:solidFill>
                  <a:schemeClr val="tx1"/>
                </a:solidFill>
                <a:latin typeface="Times New Roman"/>
                <a:ea typeface="+mn-ea"/>
                <a:cs typeface="Times New Roman"/>
              </a:rPr>
              <a:t> </a:t>
            </a:r>
            <a:r>
              <a:rPr sz="1200" kern="1200" spc="-5" dirty="0">
                <a:solidFill>
                  <a:schemeClr val="tx1"/>
                </a:solidFill>
                <a:latin typeface="Times New Roman"/>
                <a:ea typeface="+mn-ea"/>
                <a:cs typeface="Times New Roman"/>
              </a:rPr>
              <a:t>detection.</a:t>
            </a:r>
            <a:endParaRPr lang="en-US" sz="1200" kern="1200" dirty="0">
              <a:solidFill>
                <a:schemeClr val="tx1"/>
              </a:solidFill>
              <a:latin typeface="Times New Roman"/>
              <a:ea typeface="+mn-ea"/>
              <a:cs typeface="Times New Roman"/>
            </a:endParaRPr>
          </a:p>
          <a:p>
            <a:pPr marL="172085" indent="-171450">
              <a:spcBef>
                <a:spcPts val="95"/>
              </a:spcBef>
              <a:buClrTx/>
              <a:buFont typeface="Courier New" panose="02070309020205020404" pitchFamily="49" charset="0"/>
              <a:buChar char="o"/>
            </a:pPr>
            <a:r>
              <a:rPr lang="en-US" sz="1200" kern="1200" spc="-40" dirty="0">
                <a:solidFill>
                  <a:schemeClr val="tx1"/>
                </a:solidFill>
                <a:latin typeface="Times New Roman"/>
                <a:ea typeface="+mn-ea"/>
                <a:cs typeface="Times New Roman"/>
              </a:rPr>
              <a:t> </a:t>
            </a:r>
            <a:r>
              <a:rPr sz="1200" kern="1200" spc="-10" dirty="0">
                <a:solidFill>
                  <a:schemeClr val="tx1"/>
                </a:solidFill>
                <a:latin typeface="Times New Roman"/>
                <a:ea typeface="+mn-ea"/>
                <a:cs typeface="Times New Roman"/>
              </a:rPr>
              <a:t>Images</a:t>
            </a:r>
            <a:r>
              <a:rPr sz="1200" kern="1200" spc="-40" dirty="0">
                <a:solidFill>
                  <a:schemeClr val="tx1"/>
                </a:solidFill>
                <a:latin typeface="Times New Roman"/>
                <a:ea typeface="+mn-ea"/>
                <a:cs typeface="Times New Roman"/>
              </a:rPr>
              <a:t>:</a:t>
            </a:r>
            <a:r>
              <a:rPr sz="1200" kern="1200" spc="-20" dirty="0">
                <a:solidFill>
                  <a:schemeClr val="tx1"/>
                </a:solidFill>
                <a:latin typeface="Times New Roman"/>
                <a:ea typeface="+mn-ea"/>
                <a:cs typeface="Times New Roman"/>
              </a:rPr>
              <a:t> </a:t>
            </a:r>
            <a:r>
              <a:rPr lang="en-US" sz="1200" kern="1200" spc="-20" dirty="0">
                <a:solidFill>
                  <a:schemeClr val="tx1"/>
                </a:solidFill>
                <a:latin typeface="Times New Roman"/>
                <a:ea typeface="+mn-ea"/>
                <a:cs typeface="Times New Roman"/>
              </a:rPr>
              <a:t>13,231</a:t>
            </a:r>
            <a:r>
              <a:rPr sz="1200" kern="1200" spc="5" dirty="0">
                <a:solidFill>
                  <a:schemeClr val="tx1"/>
                </a:solidFill>
                <a:latin typeface="Times New Roman"/>
                <a:ea typeface="+mn-ea"/>
                <a:cs typeface="Times New Roman"/>
              </a:rPr>
              <a:t> </a:t>
            </a:r>
            <a:r>
              <a:rPr sz="1200" kern="1200" spc="-40" dirty="0">
                <a:solidFill>
                  <a:schemeClr val="tx1"/>
                </a:solidFill>
                <a:latin typeface="Times New Roman"/>
                <a:ea typeface="+mn-ea"/>
                <a:cs typeface="Times New Roman"/>
              </a:rPr>
              <a:t>images</a:t>
            </a:r>
            <a:r>
              <a:rPr sz="1200" kern="1200" spc="-5" dirty="0">
                <a:solidFill>
                  <a:schemeClr val="tx1"/>
                </a:solidFill>
                <a:latin typeface="Times New Roman"/>
                <a:ea typeface="+mn-ea"/>
                <a:cs typeface="Times New Roman"/>
              </a:rPr>
              <a:t> </a:t>
            </a:r>
            <a:r>
              <a:rPr sz="1200" kern="1200" spc="-30" dirty="0">
                <a:solidFill>
                  <a:schemeClr val="tx1"/>
                </a:solidFill>
                <a:latin typeface="Times New Roman"/>
                <a:ea typeface="+mn-ea"/>
                <a:cs typeface="Times New Roman"/>
              </a:rPr>
              <a:t>of</a:t>
            </a:r>
            <a:r>
              <a:rPr sz="1200" kern="1200" spc="-5" dirty="0">
                <a:solidFill>
                  <a:schemeClr val="tx1"/>
                </a:solidFill>
                <a:latin typeface="Times New Roman"/>
                <a:ea typeface="+mn-ea"/>
                <a:cs typeface="Times New Roman"/>
              </a:rPr>
              <a:t> </a:t>
            </a:r>
            <a:r>
              <a:rPr sz="1200" kern="1200" spc="-45" dirty="0">
                <a:solidFill>
                  <a:schemeClr val="tx1"/>
                </a:solidFill>
                <a:latin typeface="Times New Roman"/>
                <a:ea typeface="+mn-ea"/>
                <a:cs typeface="Times New Roman"/>
              </a:rPr>
              <a:t>faces,</a:t>
            </a:r>
            <a:r>
              <a:rPr sz="1200" kern="1200" dirty="0">
                <a:solidFill>
                  <a:schemeClr val="tx1"/>
                </a:solidFill>
                <a:latin typeface="Times New Roman"/>
                <a:ea typeface="+mn-ea"/>
                <a:cs typeface="Times New Roman"/>
              </a:rPr>
              <a:t> </a:t>
            </a:r>
            <a:r>
              <a:rPr sz="1200" kern="1200" spc="-25" dirty="0">
                <a:solidFill>
                  <a:schemeClr val="tx1"/>
                </a:solidFill>
                <a:latin typeface="Times New Roman"/>
                <a:ea typeface="+mn-ea"/>
                <a:cs typeface="Times New Roman"/>
              </a:rPr>
              <a:t>each</a:t>
            </a:r>
            <a:r>
              <a:rPr sz="1200" kern="1200" spc="-10" dirty="0">
                <a:solidFill>
                  <a:schemeClr val="tx1"/>
                </a:solidFill>
                <a:latin typeface="Times New Roman"/>
                <a:ea typeface="+mn-ea"/>
                <a:cs typeface="Times New Roman"/>
              </a:rPr>
              <a:t> </a:t>
            </a:r>
            <a:r>
              <a:rPr sz="1200" kern="1200" spc="-25" dirty="0">
                <a:solidFill>
                  <a:schemeClr val="tx1"/>
                </a:solidFill>
                <a:latin typeface="Times New Roman"/>
                <a:ea typeface="+mn-ea"/>
                <a:cs typeface="Times New Roman"/>
              </a:rPr>
              <a:t>labeled</a:t>
            </a:r>
            <a:r>
              <a:rPr sz="1200" kern="1200" spc="10" dirty="0">
                <a:solidFill>
                  <a:schemeClr val="tx1"/>
                </a:solidFill>
                <a:latin typeface="Times New Roman"/>
                <a:ea typeface="+mn-ea"/>
                <a:cs typeface="Times New Roman"/>
              </a:rPr>
              <a:t> </a:t>
            </a:r>
            <a:r>
              <a:rPr sz="1200" kern="1200" spc="-15" dirty="0">
                <a:solidFill>
                  <a:schemeClr val="tx1"/>
                </a:solidFill>
                <a:latin typeface="Times New Roman"/>
                <a:ea typeface="+mn-ea"/>
                <a:cs typeface="Times New Roman"/>
              </a:rPr>
              <a:t>with</a:t>
            </a:r>
            <a:r>
              <a:rPr sz="1200" kern="1200" spc="10" dirty="0">
                <a:solidFill>
                  <a:schemeClr val="tx1"/>
                </a:solidFill>
                <a:latin typeface="Times New Roman"/>
                <a:ea typeface="+mn-ea"/>
                <a:cs typeface="Times New Roman"/>
              </a:rPr>
              <a:t> the</a:t>
            </a:r>
            <a:r>
              <a:rPr sz="1200" kern="1200" dirty="0">
                <a:solidFill>
                  <a:schemeClr val="tx1"/>
                </a:solidFill>
                <a:latin typeface="Times New Roman"/>
                <a:ea typeface="+mn-ea"/>
                <a:cs typeface="Times New Roman"/>
              </a:rPr>
              <a:t> </a:t>
            </a:r>
            <a:r>
              <a:rPr sz="1200" kern="1200" spc="-10" dirty="0">
                <a:solidFill>
                  <a:schemeClr val="tx1"/>
                </a:solidFill>
                <a:latin typeface="Times New Roman"/>
                <a:ea typeface="+mn-ea"/>
                <a:cs typeface="Times New Roman"/>
              </a:rPr>
              <a:t>person's </a:t>
            </a:r>
            <a:r>
              <a:rPr sz="1200" kern="1200" spc="-285" dirty="0">
                <a:solidFill>
                  <a:schemeClr val="tx1"/>
                </a:solidFill>
                <a:latin typeface="Times New Roman"/>
                <a:ea typeface="+mn-ea"/>
                <a:cs typeface="Times New Roman"/>
              </a:rPr>
              <a:t> </a:t>
            </a:r>
            <a:r>
              <a:rPr sz="1200" kern="1200" spc="-5" dirty="0">
                <a:solidFill>
                  <a:schemeClr val="tx1"/>
                </a:solidFill>
                <a:latin typeface="Times New Roman"/>
                <a:ea typeface="+mn-ea"/>
                <a:cs typeface="Times New Roman"/>
              </a:rPr>
              <a:t>name.</a:t>
            </a:r>
            <a:endParaRPr lang="en-US" sz="1200" kern="1200" spc="-5" dirty="0">
              <a:solidFill>
                <a:schemeClr val="tx1"/>
              </a:solidFill>
              <a:latin typeface="Times New Roman"/>
              <a:ea typeface="+mn-ea"/>
              <a:cs typeface="Times New Roman"/>
            </a:endParaRPr>
          </a:p>
          <a:p>
            <a:pPr marL="229235" marR="51435" lvl="1" indent="-171450">
              <a:buClrTx/>
              <a:buSzPct val="91666"/>
              <a:buFont typeface="Courier New" panose="02070309020205020404" pitchFamily="49" charset="0"/>
              <a:buChar char="o"/>
              <a:tabLst>
                <a:tab pos="187325" algn="l"/>
              </a:tabLst>
            </a:pPr>
            <a:endParaRPr lang="en-US" sz="1200" kern="1200" dirty="0">
              <a:solidFill>
                <a:schemeClr val="tx1"/>
              </a:solidFill>
              <a:latin typeface="Times New Roman"/>
              <a:ea typeface="+mn-ea"/>
              <a:cs typeface="Times New Roman"/>
            </a:endParaRPr>
          </a:p>
          <a:p>
            <a:pPr marL="229235" marR="51435" lvl="1" indent="-171450">
              <a:buClrTx/>
              <a:buSzPct val="91666"/>
              <a:buFont typeface="Courier New" panose="02070309020205020404" pitchFamily="49" charset="0"/>
              <a:buChar char="o"/>
              <a:tabLst>
                <a:tab pos="187325" algn="l"/>
              </a:tabLst>
            </a:pPr>
            <a:r>
              <a:rPr sz="1200" kern="1200" spc="-10" dirty="0">
                <a:solidFill>
                  <a:schemeClr val="tx1"/>
                </a:solidFill>
                <a:latin typeface="Times New Roman"/>
                <a:ea typeface="+mn-ea"/>
                <a:cs typeface="Times New Roman"/>
              </a:rPr>
              <a:t>Bounding</a:t>
            </a:r>
            <a:r>
              <a:rPr sz="1200" kern="1200" spc="15" dirty="0">
                <a:solidFill>
                  <a:schemeClr val="tx1"/>
                </a:solidFill>
                <a:latin typeface="Times New Roman"/>
                <a:ea typeface="+mn-ea"/>
                <a:cs typeface="Times New Roman"/>
              </a:rPr>
              <a:t> </a:t>
            </a:r>
            <a:r>
              <a:rPr sz="1200" kern="1200" spc="-60" dirty="0">
                <a:solidFill>
                  <a:schemeClr val="tx1"/>
                </a:solidFill>
                <a:latin typeface="Times New Roman"/>
                <a:ea typeface="+mn-ea"/>
                <a:cs typeface="Times New Roman"/>
              </a:rPr>
              <a:t>Boxes:</a:t>
            </a:r>
            <a:r>
              <a:rPr sz="1200" kern="1200" spc="-20" dirty="0">
                <a:solidFill>
                  <a:schemeClr val="tx1"/>
                </a:solidFill>
                <a:latin typeface="Times New Roman"/>
                <a:ea typeface="+mn-ea"/>
                <a:cs typeface="Times New Roman"/>
              </a:rPr>
              <a:t> </a:t>
            </a:r>
            <a:r>
              <a:rPr sz="1200" kern="1200" spc="-25" dirty="0">
                <a:solidFill>
                  <a:schemeClr val="tx1"/>
                </a:solidFill>
                <a:latin typeface="Times New Roman"/>
                <a:ea typeface="+mn-ea"/>
                <a:cs typeface="Times New Roman"/>
              </a:rPr>
              <a:t>Each</a:t>
            </a:r>
            <a:r>
              <a:rPr sz="1200" kern="1200" spc="5" dirty="0">
                <a:solidFill>
                  <a:schemeClr val="tx1"/>
                </a:solidFill>
                <a:latin typeface="Times New Roman"/>
                <a:ea typeface="+mn-ea"/>
                <a:cs typeface="Times New Roman"/>
              </a:rPr>
              <a:t> </a:t>
            </a:r>
            <a:r>
              <a:rPr sz="1200" kern="1200" spc="-35" dirty="0">
                <a:solidFill>
                  <a:schemeClr val="tx1"/>
                </a:solidFill>
                <a:latin typeface="Times New Roman"/>
                <a:ea typeface="+mn-ea"/>
                <a:cs typeface="Times New Roman"/>
              </a:rPr>
              <a:t>image</a:t>
            </a:r>
            <a:r>
              <a:rPr sz="1200" kern="1200" dirty="0">
                <a:solidFill>
                  <a:schemeClr val="tx1"/>
                </a:solidFill>
                <a:latin typeface="Times New Roman"/>
                <a:ea typeface="+mn-ea"/>
                <a:cs typeface="Times New Roman"/>
              </a:rPr>
              <a:t> </a:t>
            </a:r>
            <a:r>
              <a:rPr sz="1200" kern="1200" spc="-40" dirty="0">
                <a:solidFill>
                  <a:schemeClr val="tx1"/>
                </a:solidFill>
                <a:latin typeface="Times New Roman"/>
                <a:ea typeface="+mn-ea"/>
                <a:cs typeface="Times New Roman"/>
              </a:rPr>
              <a:t>is</a:t>
            </a:r>
            <a:r>
              <a:rPr sz="1200" kern="1200" spc="-15" dirty="0">
                <a:solidFill>
                  <a:schemeClr val="tx1"/>
                </a:solidFill>
                <a:latin typeface="Times New Roman"/>
                <a:ea typeface="+mn-ea"/>
                <a:cs typeface="Times New Roman"/>
              </a:rPr>
              <a:t> </a:t>
            </a:r>
            <a:r>
              <a:rPr sz="1200" kern="1200" spc="10" dirty="0">
                <a:solidFill>
                  <a:schemeClr val="tx1"/>
                </a:solidFill>
                <a:latin typeface="Times New Roman"/>
                <a:ea typeface="+mn-ea"/>
                <a:cs typeface="Times New Roman"/>
              </a:rPr>
              <a:t>annotated </a:t>
            </a:r>
            <a:r>
              <a:rPr sz="1200" kern="1200" spc="-15" dirty="0">
                <a:solidFill>
                  <a:schemeClr val="tx1"/>
                </a:solidFill>
                <a:latin typeface="Times New Roman"/>
                <a:ea typeface="+mn-ea"/>
                <a:cs typeface="Times New Roman"/>
              </a:rPr>
              <a:t>with</a:t>
            </a:r>
            <a:r>
              <a:rPr sz="1200" kern="1200" spc="5" dirty="0">
                <a:solidFill>
                  <a:schemeClr val="tx1"/>
                </a:solidFill>
                <a:latin typeface="Times New Roman"/>
                <a:ea typeface="+mn-ea"/>
                <a:cs typeface="Times New Roman"/>
              </a:rPr>
              <a:t> </a:t>
            </a:r>
            <a:r>
              <a:rPr sz="1200" kern="1200" dirty="0">
                <a:solidFill>
                  <a:schemeClr val="tx1"/>
                </a:solidFill>
                <a:latin typeface="Times New Roman"/>
                <a:ea typeface="+mn-ea"/>
                <a:cs typeface="Times New Roman"/>
              </a:rPr>
              <a:t>bounding </a:t>
            </a:r>
            <a:r>
              <a:rPr sz="1200" kern="1200" spc="5" dirty="0">
                <a:solidFill>
                  <a:schemeClr val="tx1"/>
                </a:solidFill>
                <a:latin typeface="Times New Roman"/>
                <a:ea typeface="+mn-ea"/>
                <a:cs typeface="Times New Roman"/>
              </a:rPr>
              <a:t> </a:t>
            </a:r>
            <a:r>
              <a:rPr sz="1200" kern="1200" spc="-45" dirty="0">
                <a:solidFill>
                  <a:schemeClr val="tx1"/>
                </a:solidFill>
                <a:latin typeface="Times New Roman"/>
                <a:ea typeface="+mn-ea"/>
                <a:cs typeface="Times New Roman"/>
              </a:rPr>
              <a:t>boxes</a:t>
            </a:r>
            <a:r>
              <a:rPr sz="1200" kern="1200" spc="-10" dirty="0">
                <a:solidFill>
                  <a:schemeClr val="tx1"/>
                </a:solidFill>
                <a:latin typeface="Times New Roman"/>
                <a:ea typeface="+mn-ea"/>
                <a:cs typeface="Times New Roman"/>
              </a:rPr>
              <a:t> </a:t>
            </a:r>
            <a:r>
              <a:rPr sz="1200" kern="1200" spc="15" dirty="0">
                <a:solidFill>
                  <a:schemeClr val="tx1"/>
                </a:solidFill>
                <a:latin typeface="Times New Roman"/>
                <a:ea typeface="+mn-ea"/>
                <a:cs typeface="Times New Roman"/>
              </a:rPr>
              <a:t>that</a:t>
            </a:r>
            <a:r>
              <a:rPr sz="1200" kern="1200" spc="10" dirty="0">
                <a:solidFill>
                  <a:schemeClr val="tx1"/>
                </a:solidFill>
                <a:latin typeface="Times New Roman"/>
                <a:ea typeface="+mn-ea"/>
                <a:cs typeface="Times New Roman"/>
              </a:rPr>
              <a:t> </a:t>
            </a:r>
            <a:r>
              <a:rPr sz="1200" kern="1200" spc="-10" dirty="0">
                <a:solidFill>
                  <a:schemeClr val="tx1"/>
                </a:solidFill>
                <a:latin typeface="Times New Roman"/>
                <a:ea typeface="+mn-ea"/>
                <a:cs typeface="Times New Roman"/>
              </a:rPr>
              <a:t>indicate</a:t>
            </a:r>
            <a:r>
              <a:rPr sz="1200" kern="1200" spc="5" dirty="0">
                <a:solidFill>
                  <a:schemeClr val="tx1"/>
                </a:solidFill>
                <a:latin typeface="Times New Roman"/>
                <a:ea typeface="+mn-ea"/>
                <a:cs typeface="Times New Roman"/>
              </a:rPr>
              <a:t> </a:t>
            </a:r>
            <a:r>
              <a:rPr sz="1200" kern="1200" spc="10" dirty="0">
                <a:solidFill>
                  <a:schemeClr val="tx1"/>
                </a:solidFill>
                <a:latin typeface="Times New Roman"/>
                <a:ea typeface="+mn-ea"/>
                <a:cs typeface="Times New Roman"/>
              </a:rPr>
              <a:t>the</a:t>
            </a:r>
            <a:r>
              <a:rPr sz="1200" kern="1200" dirty="0">
                <a:solidFill>
                  <a:schemeClr val="tx1"/>
                </a:solidFill>
                <a:latin typeface="Times New Roman"/>
                <a:ea typeface="+mn-ea"/>
                <a:cs typeface="Times New Roman"/>
              </a:rPr>
              <a:t> </a:t>
            </a:r>
            <a:r>
              <a:rPr sz="1200" kern="1200" spc="-5" dirty="0">
                <a:solidFill>
                  <a:schemeClr val="tx1"/>
                </a:solidFill>
                <a:latin typeface="Times New Roman"/>
                <a:ea typeface="+mn-ea"/>
                <a:cs typeface="Times New Roman"/>
              </a:rPr>
              <a:t>position</a:t>
            </a:r>
            <a:r>
              <a:rPr sz="1200" kern="1200" dirty="0">
                <a:solidFill>
                  <a:schemeClr val="tx1"/>
                </a:solidFill>
                <a:latin typeface="Times New Roman"/>
                <a:ea typeface="+mn-ea"/>
                <a:cs typeface="Times New Roman"/>
              </a:rPr>
              <a:t> </a:t>
            </a:r>
            <a:r>
              <a:rPr sz="1200" kern="1200" spc="-30" dirty="0">
                <a:solidFill>
                  <a:schemeClr val="tx1"/>
                </a:solidFill>
                <a:latin typeface="Times New Roman"/>
                <a:ea typeface="+mn-ea"/>
                <a:cs typeface="Times New Roman"/>
              </a:rPr>
              <a:t>of</a:t>
            </a:r>
            <a:r>
              <a:rPr sz="1200" kern="1200" dirty="0">
                <a:solidFill>
                  <a:schemeClr val="tx1"/>
                </a:solidFill>
                <a:latin typeface="Times New Roman"/>
                <a:ea typeface="+mn-ea"/>
                <a:cs typeface="Times New Roman"/>
              </a:rPr>
              <a:t> </a:t>
            </a:r>
            <a:r>
              <a:rPr sz="1200" kern="1200" spc="10" dirty="0">
                <a:solidFill>
                  <a:schemeClr val="tx1"/>
                </a:solidFill>
                <a:latin typeface="Times New Roman"/>
                <a:ea typeface="+mn-ea"/>
                <a:cs typeface="Times New Roman"/>
              </a:rPr>
              <a:t>the</a:t>
            </a:r>
            <a:r>
              <a:rPr sz="1200" kern="1200" spc="15" dirty="0">
                <a:solidFill>
                  <a:schemeClr val="tx1"/>
                </a:solidFill>
                <a:latin typeface="Times New Roman"/>
                <a:ea typeface="+mn-ea"/>
                <a:cs typeface="Times New Roman"/>
              </a:rPr>
              <a:t> </a:t>
            </a:r>
            <a:r>
              <a:rPr sz="1200" kern="1200" spc="-40" dirty="0">
                <a:solidFill>
                  <a:schemeClr val="tx1"/>
                </a:solidFill>
                <a:latin typeface="Times New Roman"/>
                <a:ea typeface="+mn-ea"/>
                <a:cs typeface="Times New Roman"/>
              </a:rPr>
              <a:t>face,</a:t>
            </a:r>
            <a:r>
              <a:rPr sz="1200" kern="1200" spc="5" dirty="0">
                <a:solidFill>
                  <a:schemeClr val="tx1"/>
                </a:solidFill>
                <a:latin typeface="Times New Roman"/>
                <a:ea typeface="+mn-ea"/>
                <a:cs typeface="Times New Roman"/>
              </a:rPr>
              <a:t> </a:t>
            </a:r>
            <a:r>
              <a:rPr sz="1200" kern="1200" spc="-25" dirty="0">
                <a:solidFill>
                  <a:schemeClr val="tx1"/>
                </a:solidFill>
                <a:latin typeface="Times New Roman"/>
                <a:ea typeface="+mn-ea"/>
                <a:cs typeface="Times New Roman"/>
              </a:rPr>
              <a:t>which</a:t>
            </a:r>
            <a:r>
              <a:rPr sz="1200" kern="1200" spc="10" dirty="0">
                <a:solidFill>
                  <a:schemeClr val="tx1"/>
                </a:solidFill>
                <a:latin typeface="Times New Roman"/>
                <a:ea typeface="+mn-ea"/>
                <a:cs typeface="Times New Roman"/>
              </a:rPr>
              <a:t> </a:t>
            </a:r>
            <a:r>
              <a:rPr sz="1200" kern="1200" spc="-45" dirty="0">
                <a:solidFill>
                  <a:schemeClr val="tx1"/>
                </a:solidFill>
                <a:latin typeface="Times New Roman"/>
                <a:ea typeface="+mn-ea"/>
                <a:cs typeface="Times New Roman"/>
              </a:rPr>
              <a:t>is</a:t>
            </a:r>
            <a:r>
              <a:rPr sz="1200" kern="1200" spc="-5" dirty="0">
                <a:solidFill>
                  <a:schemeClr val="tx1"/>
                </a:solidFill>
                <a:latin typeface="Times New Roman"/>
                <a:ea typeface="+mn-ea"/>
                <a:cs typeface="Times New Roman"/>
              </a:rPr>
              <a:t> </a:t>
            </a:r>
            <a:r>
              <a:rPr sz="1200" kern="1200" spc="-25" dirty="0">
                <a:solidFill>
                  <a:schemeClr val="tx1"/>
                </a:solidFill>
                <a:latin typeface="Times New Roman"/>
                <a:ea typeface="+mn-ea"/>
                <a:cs typeface="Times New Roman"/>
              </a:rPr>
              <a:t>essential</a:t>
            </a:r>
            <a:r>
              <a:rPr lang="en-US" sz="1200" kern="1200" dirty="0">
                <a:solidFill>
                  <a:schemeClr val="tx1"/>
                </a:solidFill>
                <a:latin typeface="Times New Roman"/>
                <a:ea typeface="+mn-ea"/>
                <a:cs typeface="Times New Roman"/>
              </a:rPr>
              <a:t> </a:t>
            </a:r>
            <a:r>
              <a:rPr sz="1200" kern="1200" spc="-25" dirty="0">
                <a:solidFill>
                  <a:schemeClr val="tx1"/>
                </a:solidFill>
                <a:latin typeface="Times New Roman"/>
                <a:ea typeface="+mn-ea"/>
                <a:cs typeface="Times New Roman"/>
              </a:rPr>
              <a:t>for</a:t>
            </a:r>
            <a:r>
              <a:rPr sz="1200" kern="1200" spc="-20" dirty="0">
                <a:solidFill>
                  <a:schemeClr val="tx1"/>
                </a:solidFill>
                <a:latin typeface="Times New Roman"/>
                <a:ea typeface="+mn-ea"/>
                <a:cs typeface="Times New Roman"/>
              </a:rPr>
              <a:t> </a:t>
            </a:r>
            <a:r>
              <a:rPr sz="1200" kern="1200" spc="-5" dirty="0">
                <a:solidFill>
                  <a:schemeClr val="tx1"/>
                </a:solidFill>
                <a:latin typeface="Times New Roman"/>
                <a:ea typeface="+mn-ea"/>
                <a:cs typeface="Times New Roman"/>
              </a:rPr>
              <a:t>training</a:t>
            </a:r>
            <a:r>
              <a:rPr sz="1200" kern="1200" spc="5" dirty="0">
                <a:solidFill>
                  <a:schemeClr val="tx1"/>
                </a:solidFill>
                <a:latin typeface="Times New Roman"/>
                <a:ea typeface="+mn-ea"/>
                <a:cs typeface="Times New Roman"/>
              </a:rPr>
              <a:t> </a:t>
            </a:r>
            <a:r>
              <a:rPr sz="1200" kern="1200" spc="-45" dirty="0">
                <a:solidFill>
                  <a:schemeClr val="tx1"/>
                </a:solidFill>
                <a:latin typeface="Times New Roman"/>
                <a:ea typeface="+mn-ea"/>
                <a:cs typeface="Times New Roman"/>
              </a:rPr>
              <a:t>YOLO</a:t>
            </a:r>
            <a:r>
              <a:rPr sz="1200" kern="1200" spc="-15" dirty="0">
                <a:solidFill>
                  <a:schemeClr val="tx1"/>
                </a:solidFill>
                <a:latin typeface="Times New Roman"/>
                <a:ea typeface="+mn-ea"/>
                <a:cs typeface="Times New Roman"/>
              </a:rPr>
              <a:t> </a:t>
            </a:r>
            <a:r>
              <a:rPr sz="1200" kern="1200" spc="-20" dirty="0">
                <a:solidFill>
                  <a:schemeClr val="tx1"/>
                </a:solidFill>
                <a:latin typeface="Times New Roman"/>
                <a:ea typeface="+mn-ea"/>
                <a:cs typeface="Times New Roman"/>
              </a:rPr>
              <a:t>models.</a:t>
            </a:r>
            <a:endParaRPr lang="en-US" sz="1200" kern="1200" spc="-20" dirty="0">
              <a:solidFill>
                <a:schemeClr val="tx1"/>
              </a:solidFill>
              <a:latin typeface="Times New Roman"/>
              <a:ea typeface="+mn-ea"/>
              <a:cs typeface="Times New Roman"/>
            </a:endParaRPr>
          </a:p>
          <a:p>
            <a:pPr marL="229235" marR="51435" lvl="1" indent="-171450">
              <a:buClrTx/>
              <a:buSzPct val="91666"/>
              <a:buFont typeface="Courier New" panose="02070309020205020404" pitchFamily="49" charset="0"/>
              <a:buChar char="o"/>
              <a:tabLst>
                <a:tab pos="187325" algn="l"/>
              </a:tabLst>
            </a:pPr>
            <a:r>
              <a:rPr lang="en-US" sz="1200" kern="1200" spc="-40" dirty="0">
                <a:solidFill>
                  <a:schemeClr val="tx1"/>
                </a:solidFill>
                <a:latin typeface="Times New Roman"/>
                <a:ea typeface="+mn-ea"/>
                <a:cs typeface="Times New Roman"/>
              </a:rPr>
              <a:t>Variability:</a:t>
            </a:r>
            <a:r>
              <a:rPr lang="en-US" sz="1200" kern="1200" spc="25" dirty="0">
                <a:solidFill>
                  <a:schemeClr val="tx1"/>
                </a:solidFill>
                <a:latin typeface="Times New Roman"/>
                <a:ea typeface="+mn-ea"/>
                <a:cs typeface="Times New Roman"/>
              </a:rPr>
              <a:t> </a:t>
            </a:r>
            <a:r>
              <a:rPr lang="en-US" sz="1200" kern="1200" spc="5" dirty="0">
                <a:solidFill>
                  <a:schemeClr val="tx1"/>
                </a:solidFill>
                <a:latin typeface="Times New Roman"/>
                <a:ea typeface="+mn-ea"/>
                <a:cs typeface="Times New Roman"/>
              </a:rPr>
              <a:t>The</a:t>
            </a:r>
            <a:r>
              <a:rPr lang="en-US" sz="1200" kern="1200" spc="-15" dirty="0">
                <a:solidFill>
                  <a:schemeClr val="tx1"/>
                </a:solidFill>
                <a:latin typeface="Times New Roman"/>
                <a:ea typeface="+mn-ea"/>
                <a:cs typeface="Times New Roman"/>
              </a:rPr>
              <a:t> </a:t>
            </a:r>
            <a:r>
              <a:rPr lang="en-US" sz="1200" kern="1200" spc="-40" dirty="0">
                <a:solidFill>
                  <a:schemeClr val="tx1"/>
                </a:solidFill>
                <a:latin typeface="Times New Roman"/>
                <a:ea typeface="+mn-ea"/>
                <a:cs typeface="Times New Roman"/>
              </a:rPr>
              <a:t>images</a:t>
            </a:r>
            <a:r>
              <a:rPr lang="en-US" sz="1200" kern="1200" spc="-10" dirty="0">
                <a:solidFill>
                  <a:schemeClr val="tx1"/>
                </a:solidFill>
                <a:latin typeface="Times New Roman"/>
                <a:ea typeface="+mn-ea"/>
                <a:cs typeface="Times New Roman"/>
              </a:rPr>
              <a:t> </a:t>
            </a:r>
            <a:r>
              <a:rPr lang="en-US" sz="1200" kern="1200" spc="-50" dirty="0">
                <a:solidFill>
                  <a:schemeClr val="tx1"/>
                </a:solidFill>
                <a:latin typeface="Times New Roman"/>
                <a:ea typeface="+mn-ea"/>
                <a:cs typeface="Times New Roman"/>
              </a:rPr>
              <a:t>were</a:t>
            </a:r>
            <a:r>
              <a:rPr lang="en-US" sz="1200" kern="1200" spc="-20" dirty="0">
                <a:solidFill>
                  <a:schemeClr val="tx1"/>
                </a:solidFill>
                <a:latin typeface="Times New Roman"/>
                <a:ea typeface="+mn-ea"/>
                <a:cs typeface="Times New Roman"/>
              </a:rPr>
              <a:t> </a:t>
            </a:r>
            <a:r>
              <a:rPr lang="en-US" sz="1200" kern="1200" dirty="0">
                <a:solidFill>
                  <a:schemeClr val="tx1"/>
                </a:solidFill>
                <a:latin typeface="Times New Roman"/>
                <a:ea typeface="+mn-ea"/>
                <a:cs typeface="Times New Roman"/>
              </a:rPr>
              <a:t>taken</a:t>
            </a:r>
            <a:r>
              <a:rPr lang="en-US" sz="1200" kern="1200" spc="-5" dirty="0">
                <a:solidFill>
                  <a:schemeClr val="tx1"/>
                </a:solidFill>
                <a:latin typeface="Times New Roman"/>
                <a:ea typeface="+mn-ea"/>
                <a:cs typeface="Times New Roman"/>
              </a:rPr>
              <a:t> </a:t>
            </a:r>
            <a:r>
              <a:rPr lang="en-US" sz="1200" kern="1200" spc="15" dirty="0">
                <a:solidFill>
                  <a:schemeClr val="tx1"/>
                </a:solidFill>
                <a:latin typeface="Times New Roman"/>
                <a:ea typeface="+mn-ea"/>
                <a:cs typeface="Times New Roman"/>
              </a:rPr>
              <a:t>in</a:t>
            </a:r>
            <a:r>
              <a:rPr lang="en-US" sz="1200" kern="1200" spc="10" dirty="0">
                <a:solidFill>
                  <a:schemeClr val="tx1"/>
                </a:solidFill>
                <a:latin typeface="Times New Roman"/>
                <a:ea typeface="+mn-ea"/>
                <a:cs typeface="Times New Roman"/>
              </a:rPr>
              <a:t> </a:t>
            </a:r>
            <a:r>
              <a:rPr lang="en-US" sz="1200" kern="1200" dirty="0">
                <a:solidFill>
                  <a:schemeClr val="tx1"/>
                </a:solidFill>
                <a:latin typeface="Times New Roman"/>
                <a:ea typeface="+mn-ea"/>
                <a:cs typeface="Times New Roman"/>
              </a:rPr>
              <a:t>uncontrolled </a:t>
            </a:r>
            <a:r>
              <a:rPr lang="en-US" sz="1200" kern="1200" spc="5" dirty="0">
                <a:solidFill>
                  <a:schemeClr val="tx1"/>
                </a:solidFill>
                <a:latin typeface="Times New Roman"/>
                <a:ea typeface="+mn-ea"/>
                <a:cs typeface="Times New Roman"/>
              </a:rPr>
              <a:t> </a:t>
            </a:r>
            <a:r>
              <a:rPr lang="en-US" sz="1200" kern="1200" spc="-10" dirty="0">
                <a:solidFill>
                  <a:schemeClr val="tx1"/>
                </a:solidFill>
                <a:latin typeface="Times New Roman"/>
                <a:ea typeface="+mn-ea"/>
                <a:cs typeface="Times New Roman"/>
              </a:rPr>
              <a:t>environments</a:t>
            </a:r>
            <a:r>
              <a:rPr lang="en-US" sz="1200" kern="1200" spc="-35" dirty="0">
                <a:solidFill>
                  <a:schemeClr val="tx1"/>
                </a:solidFill>
                <a:latin typeface="Times New Roman"/>
                <a:ea typeface="+mn-ea"/>
                <a:cs typeface="Times New Roman"/>
              </a:rPr>
              <a:t> </a:t>
            </a:r>
            <a:r>
              <a:rPr lang="en-US" sz="1200" kern="1200" spc="-15" dirty="0">
                <a:solidFill>
                  <a:schemeClr val="tx1"/>
                </a:solidFill>
                <a:latin typeface="Times New Roman"/>
                <a:ea typeface="+mn-ea"/>
                <a:cs typeface="Times New Roman"/>
              </a:rPr>
              <a:t>with</a:t>
            </a:r>
            <a:r>
              <a:rPr lang="en-US" sz="1200" kern="1200" spc="15" dirty="0">
                <a:solidFill>
                  <a:schemeClr val="tx1"/>
                </a:solidFill>
                <a:latin typeface="Times New Roman"/>
                <a:ea typeface="+mn-ea"/>
                <a:cs typeface="Times New Roman"/>
              </a:rPr>
              <a:t> </a:t>
            </a:r>
            <a:r>
              <a:rPr lang="en-US" sz="1200" kern="1200" spc="-25" dirty="0">
                <a:solidFill>
                  <a:schemeClr val="tx1"/>
                </a:solidFill>
                <a:latin typeface="Times New Roman"/>
                <a:ea typeface="+mn-ea"/>
                <a:cs typeface="Times New Roman"/>
              </a:rPr>
              <a:t>various</a:t>
            </a:r>
            <a:r>
              <a:rPr lang="en-US" sz="1200" kern="1200" spc="-5" dirty="0">
                <a:solidFill>
                  <a:schemeClr val="tx1"/>
                </a:solidFill>
                <a:latin typeface="Times New Roman"/>
                <a:ea typeface="+mn-ea"/>
                <a:cs typeface="Times New Roman"/>
              </a:rPr>
              <a:t> </a:t>
            </a:r>
            <a:r>
              <a:rPr lang="en-US" sz="1200" kern="1200" spc="-20" dirty="0">
                <a:solidFill>
                  <a:schemeClr val="tx1"/>
                </a:solidFill>
                <a:latin typeface="Times New Roman"/>
                <a:ea typeface="+mn-ea"/>
                <a:cs typeface="Times New Roman"/>
              </a:rPr>
              <a:t>lighting</a:t>
            </a:r>
            <a:r>
              <a:rPr lang="en-US" sz="1200" kern="1200" spc="5" dirty="0">
                <a:solidFill>
                  <a:schemeClr val="tx1"/>
                </a:solidFill>
                <a:latin typeface="Times New Roman"/>
                <a:ea typeface="+mn-ea"/>
                <a:cs typeface="Times New Roman"/>
              </a:rPr>
              <a:t> </a:t>
            </a:r>
            <a:r>
              <a:rPr lang="en-US" sz="1200" kern="1200" spc="-5" dirty="0">
                <a:solidFill>
                  <a:schemeClr val="tx1"/>
                </a:solidFill>
                <a:latin typeface="Times New Roman"/>
                <a:ea typeface="+mn-ea"/>
                <a:cs typeface="Times New Roman"/>
              </a:rPr>
              <a:t>conditions,</a:t>
            </a:r>
            <a:r>
              <a:rPr lang="en-US" sz="1200" kern="1200" dirty="0">
                <a:solidFill>
                  <a:schemeClr val="tx1"/>
                </a:solidFill>
                <a:latin typeface="Times New Roman"/>
                <a:ea typeface="+mn-ea"/>
                <a:cs typeface="Times New Roman"/>
              </a:rPr>
              <a:t> </a:t>
            </a:r>
            <a:r>
              <a:rPr lang="en-US" sz="1200" kern="1200" spc="-30" dirty="0">
                <a:solidFill>
                  <a:schemeClr val="tx1"/>
                </a:solidFill>
                <a:latin typeface="Times New Roman"/>
                <a:ea typeface="+mn-ea"/>
                <a:cs typeface="Times New Roman"/>
              </a:rPr>
              <a:t>poses,</a:t>
            </a:r>
            <a:r>
              <a:rPr lang="en-US" sz="1200" kern="1200" spc="-15" dirty="0">
                <a:solidFill>
                  <a:schemeClr val="tx1"/>
                </a:solidFill>
                <a:latin typeface="Times New Roman"/>
                <a:ea typeface="+mn-ea"/>
                <a:cs typeface="Times New Roman"/>
              </a:rPr>
              <a:t> </a:t>
            </a:r>
            <a:r>
              <a:rPr lang="en-US" sz="1200" kern="1200" spc="15" dirty="0">
                <a:solidFill>
                  <a:schemeClr val="tx1"/>
                </a:solidFill>
                <a:latin typeface="Times New Roman"/>
                <a:ea typeface="+mn-ea"/>
                <a:cs typeface="Times New Roman"/>
              </a:rPr>
              <a:t>and </a:t>
            </a:r>
            <a:r>
              <a:rPr lang="en-US" sz="1200" kern="1200" spc="20" dirty="0">
                <a:solidFill>
                  <a:schemeClr val="tx1"/>
                </a:solidFill>
                <a:latin typeface="Times New Roman"/>
                <a:ea typeface="+mn-ea"/>
                <a:cs typeface="Times New Roman"/>
              </a:rPr>
              <a:t> </a:t>
            </a:r>
            <a:r>
              <a:rPr lang="en-US" sz="1200" kern="1200" spc="-15" dirty="0">
                <a:solidFill>
                  <a:schemeClr val="tx1"/>
                </a:solidFill>
                <a:latin typeface="Times New Roman"/>
                <a:ea typeface="+mn-ea"/>
                <a:cs typeface="Times New Roman"/>
              </a:rPr>
              <a:t>backgrounds,</a:t>
            </a:r>
            <a:r>
              <a:rPr lang="en-US" sz="1200" kern="1200" spc="-30" dirty="0">
                <a:solidFill>
                  <a:schemeClr val="tx1"/>
                </a:solidFill>
                <a:latin typeface="Times New Roman"/>
                <a:ea typeface="+mn-ea"/>
                <a:cs typeface="Times New Roman"/>
              </a:rPr>
              <a:t> </a:t>
            </a:r>
            <a:r>
              <a:rPr lang="en-US" sz="1200" kern="1200" spc="-20" dirty="0">
                <a:solidFill>
                  <a:schemeClr val="tx1"/>
                </a:solidFill>
                <a:latin typeface="Times New Roman"/>
                <a:ea typeface="+mn-ea"/>
                <a:cs typeface="Times New Roman"/>
              </a:rPr>
              <a:t>providing </a:t>
            </a:r>
            <a:r>
              <a:rPr lang="en-US" sz="1200" kern="1200" spc="-25" dirty="0">
                <a:solidFill>
                  <a:schemeClr val="tx1"/>
                </a:solidFill>
                <a:latin typeface="Times New Roman"/>
                <a:ea typeface="+mn-ea"/>
                <a:cs typeface="Times New Roman"/>
              </a:rPr>
              <a:t>a</a:t>
            </a:r>
            <a:r>
              <a:rPr lang="en-US" sz="1200" kern="1200" dirty="0">
                <a:solidFill>
                  <a:schemeClr val="tx1"/>
                </a:solidFill>
                <a:latin typeface="Times New Roman"/>
                <a:ea typeface="+mn-ea"/>
                <a:cs typeface="Times New Roman"/>
              </a:rPr>
              <a:t> </a:t>
            </a:r>
            <a:r>
              <a:rPr lang="en-US" sz="1200" kern="1200" spc="-5" dirty="0">
                <a:solidFill>
                  <a:schemeClr val="tx1"/>
                </a:solidFill>
                <a:latin typeface="Times New Roman"/>
                <a:ea typeface="+mn-ea"/>
                <a:cs typeface="Times New Roman"/>
              </a:rPr>
              <a:t>robust</a:t>
            </a:r>
            <a:r>
              <a:rPr lang="en-US" sz="1200" kern="1200" spc="-35" dirty="0">
                <a:solidFill>
                  <a:schemeClr val="tx1"/>
                </a:solidFill>
                <a:latin typeface="Times New Roman"/>
                <a:ea typeface="+mn-ea"/>
                <a:cs typeface="Times New Roman"/>
              </a:rPr>
              <a:t> </a:t>
            </a:r>
            <a:r>
              <a:rPr lang="en-US" sz="1200" kern="1200" spc="-10" dirty="0">
                <a:solidFill>
                  <a:schemeClr val="tx1"/>
                </a:solidFill>
                <a:latin typeface="Times New Roman"/>
                <a:ea typeface="+mn-ea"/>
                <a:cs typeface="Times New Roman"/>
              </a:rPr>
              <a:t>dataset</a:t>
            </a:r>
            <a:r>
              <a:rPr lang="en-US" sz="1200" kern="1200" dirty="0">
                <a:solidFill>
                  <a:schemeClr val="tx1"/>
                </a:solidFill>
                <a:latin typeface="Times New Roman"/>
                <a:ea typeface="+mn-ea"/>
                <a:cs typeface="Times New Roman"/>
              </a:rPr>
              <a:t> </a:t>
            </a:r>
            <a:r>
              <a:rPr lang="en-US" sz="1200" kern="1200" spc="-25" dirty="0">
                <a:solidFill>
                  <a:schemeClr val="tx1"/>
                </a:solidFill>
                <a:latin typeface="Times New Roman"/>
                <a:ea typeface="+mn-ea"/>
                <a:cs typeface="Times New Roman"/>
              </a:rPr>
              <a:t>for</a:t>
            </a:r>
            <a:r>
              <a:rPr lang="en-US" sz="1200" kern="1200" spc="-15" dirty="0">
                <a:solidFill>
                  <a:schemeClr val="tx1"/>
                </a:solidFill>
                <a:latin typeface="Times New Roman"/>
                <a:ea typeface="+mn-ea"/>
                <a:cs typeface="Times New Roman"/>
              </a:rPr>
              <a:t> </a:t>
            </a:r>
            <a:r>
              <a:rPr lang="en-US" sz="1200" kern="1200" spc="-45" dirty="0">
                <a:solidFill>
                  <a:schemeClr val="tx1"/>
                </a:solidFill>
                <a:latin typeface="Times New Roman"/>
                <a:ea typeface="+mn-ea"/>
                <a:cs typeface="Times New Roman"/>
              </a:rPr>
              <a:t>face</a:t>
            </a:r>
            <a:r>
              <a:rPr lang="en-US" sz="1200" kern="1200" dirty="0">
                <a:solidFill>
                  <a:schemeClr val="tx1"/>
                </a:solidFill>
                <a:latin typeface="Times New Roman"/>
                <a:ea typeface="+mn-ea"/>
                <a:cs typeface="Times New Roman"/>
              </a:rPr>
              <a:t> </a:t>
            </a:r>
            <a:r>
              <a:rPr lang="en-US" sz="1200" kern="1200" spc="-5" dirty="0">
                <a:solidFill>
                  <a:schemeClr val="tx1"/>
                </a:solidFill>
                <a:latin typeface="Times New Roman"/>
                <a:ea typeface="+mn-ea"/>
                <a:cs typeface="Times New Roman"/>
              </a:rPr>
              <a:t>detection.</a:t>
            </a:r>
          </a:p>
          <a:p>
            <a:pPr marL="132715" marR="125730" lvl="2">
              <a:buClrTx/>
              <a:buSzPct val="91666"/>
              <a:tabLst>
                <a:tab pos="393065" algn="l"/>
              </a:tabLst>
            </a:pPr>
            <a:endParaRPr sz="1200" kern="1200" dirty="0">
              <a:solidFill>
                <a:schemeClr val="tx1"/>
              </a:solidFill>
              <a:latin typeface="Times New Roman"/>
              <a:ea typeface="+mn-ea"/>
              <a:cs typeface="Times New Roman"/>
            </a:endParaRPr>
          </a:p>
        </p:txBody>
      </p:sp>
      <p:sp>
        <p:nvSpPr>
          <p:cNvPr id="5" name="object 2">
            <a:extLst>
              <a:ext uri="{FF2B5EF4-FFF2-40B4-BE49-F238E27FC236}">
                <a16:creationId xmlns:a16="http://schemas.microsoft.com/office/drawing/2014/main" id="{0CD80059-DEBB-0F40-3623-E97B74C06D02}"/>
              </a:ext>
            </a:extLst>
          </p:cNvPr>
          <p:cNvSpPr txBox="1">
            <a:spLocks/>
          </p:cNvSpPr>
          <p:nvPr/>
        </p:nvSpPr>
        <p:spPr>
          <a:xfrm>
            <a:off x="4911094" y="786002"/>
            <a:ext cx="3810000" cy="3010440"/>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
              <a:spcBef>
                <a:spcPts val="95"/>
              </a:spcBef>
            </a:pPr>
            <a:r>
              <a:rPr lang="en-US" sz="1600" b="1" kern="1200" spc="-55" dirty="0">
                <a:solidFill>
                  <a:schemeClr val="tx1"/>
                </a:solidFill>
                <a:latin typeface="Times New Roman"/>
                <a:ea typeface="+mn-ea"/>
                <a:cs typeface="Times New Roman"/>
              </a:rPr>
              <a:t>Avengers Dataset</a:t>
            </a:r>
          </a:p>
          <a:p>
            <a:pPr marL="1270">
              <a:spcBef>
                <a:spcPts val="95"/>
              </a:spcBef>
            </a:pPr>
            <a:endParaRPr lang="en-US" sz="1600" b="1" kern="1200" spc="-55" dirty="0">
              <a:solidFill>
                <a:schemeClr val="tx1"/>
              </a:solidFill>
              <a:latin typeface="Times New Roman"/>
              <a:ea typeface="+mn-ea"/>
              <a:cs typeface="Times New Roman"/>
            </a:endParaRPr>
          </a:p>
          <a:p>
            <a:pPr marL="12700" marR="5080" indent="-1270"/>
            <a:r>
              <a:rPr lang="en-US" sz="1200" kern="1200" spc="-5" dirty="0">
                <a:solidFill>
                  <a:schemeClr val="tx1"/>
                </a:solidFill>
                <a:latin typeface="Times New Roman"/>
                <a:ea typeface="+mn-ea"/>
                <a:cs typeface="Times New Roman"/>
              </a:rPr>
              <a:t>The Avengers dataset contains images of six  characters from the Avengers movie series. This  dataset was labelled but is no annotated with bounding boxes and wasn’t divided.</a:t>
            </a:r>
          </a:p>
          <a:p>
            <a:pPr marL="12700" marR="5080" indent="-1270"/>
            <a:endParaRPr lang="en-US" sz="1200" kern="1200" spc="-5" dirty="0">
              <a:solidFill>
                <a:schemeClr val="tx1"/>
              </a:solidFill>
              <a:latin typeface="Times New Roman"/>
              <a:ea typeface="+mn-ea"/>
              <a:cs typeface="Times New Roman"/>
            </a:endParaRPr>
          </a:p>
          <a:p>
            <a:pPr marL="171450" indent="-171450">
              <a:buFont typeface="Courier New" panose="02070309020205020404" pitchFamily="49" charset="0"/>
              <a:buChar char="o"/>
            </a:pPr>
            <a:r>
              <a:rPr lang="en-US" sz="1200" kern="1200" spc="-10" dirty="0">
                <a:solidFill>
                  <a:schemeClr val="tx1"/>
                </a:solidFill>
                <a:latin typeface="Times New Roman"/>
                <a:ea typeface="+mn-ea"/>
                <a:cs typeface="Times New Roman"/>
              </a:rPr>
              <a:t>Images: 781 images of cropped faces</a:t>
            </a:r>
          </a:p>
          <a:p>
            <a:pPr marL="171450" indent="-171450">
              <a:spcBef>
                <a:spcPts val="25"/>
              </a:spcBef>
              <a:buFont typeface="Courier New" panose="02070309020205020404" pitchFamily="49" charset="0"/>
              <a:buChar char="o"/>
            </a:pPr>
            <a:endParaRPr lang="en-US" sz="1200" kern="1200" spc="-10" dirty="0">
              <a:solidFill>
                <a:schemeClr val="tx1"/>
              </a:solidFill>
              <a:latin typeface="Times New Roman"/>
              <a:ea typeface="+mn-ea"/>
              <a:cs typeface="Times New Roman"/>
            </a:endParaRPr>
          </a:p>
          <a:p>
            <a:pPr marL="174625" indent="-171450">
              <a:buFont typeface="Courier New" panose="02070309020205020404" pitchFamily="49" charset="0"/>
              <a:buChar char="o"/>
            </a:pPr>
            <a:r>
              <a:rPr lang="en-US" sz="1200" kern="1200" spc="-10" dirty="0">
                <a:solidFill>
                  <a:schemeClr val="tx1"/>
                </a:solidFill>
                <a:latin typeface="Times New Roman"/>
                <a:ea typeface="+mn-ea"/>
                <a:cs typeface="Times New Roman"/>
              </a:rPr>
              <a:t>Classes:</a:t>
            </a:r>
          </a:p>
          <a:p>
            <a:pPr marL="174625" indent="-171450">
              <a:buFont typeface="Courier New" panose="02070309020205020404" pitchFamily="49" charset="0"/>
              <a:buChar char="o"/>
            </a:pPr>
            <a:endParaRPr lang="en-US" sz="1200" kern="1200" spc="-10" dirty="0">
              <a:solidFill>
                <a:schemeClr val="tx1"/>
              </a:solidFill>
              <a:latin typeface="Times New Roman"/>
              <a:ea typeface="+mn-ea"/>
              <a:cs typeface="Times New Roman"/>
            </a:endParaRPr>
          </a:p>
          <a:p>
            <a:pPr marL="174625" indent="-171450">
              <a:buFont typeface="Arial" panose="020B0604020202020204" pitchFamily="34" charset="0"/>
              <a:buChar char="•"/>
            </a:pPr>
            <a:r>
              <a:rPr lang="en-US" sz="1100" kern="1200" spc="-5" dirty="0">
                <a:solidFill>
                  <a:schemeClr val="tx1"/>
                </a:solidFill>
                <a:latin typeface="Times New Roman"/>
                <a:ea typeface="+mn-ea"/>
                <a:cs typeface="Times New Roman"/>
              </a:rPr>
              <a:t>Tony Stark (Robert Downey Jr.)  </a:t>
            </a:r>
          </a:p>
          <a:p>
            <a:pPr marL="174625" indent="-171450">
              <a:buFont typeface="Arial" panose="020B0604020202020204" pitchFamily="34" charset="0"/>
              <a:buChar char="•"/>
            </a:pPr>
            <a:r>
              <a:rPr lang="en-US" sz="1100" kern="1200" spc="-5" dirty="0">
                <a:solidFill>
                  <a:schemeClr val="tx1"/>
                </a:solidFill>
                <a:latin typeface="Times New Roman"/>
                <a:ea typeface="+mn-ea"/>
                <a:cs typeface="Times New Roman"/>
              </a:rPr>
              <a:t>Steve Rogers (Chris Evans)</a:t>
            </a:r>
          </a:p>
          <a:p>
            <a:pPr marL="174625" indent="-171450">
              <a:buFont typeface="Arial" panose="020B0604020202020204" pitchFamily="34" charset="0"/>
              <a:buChar char="•"/>
            </a:pPr>
            <a:r>
              <a:rPr lang="en-US" sz="1100" kern="1200" spc="-5" dirty="0">
                <a:solidFill>
                  <a:schemeClr val="tx1"/>
                </a:solidFill>
                <a:latin typeface="Times New Roman"/>
                <a:ea typeface="+mn-ea"/>
                <a:cs typeface="Times New Roman"/>
              </a:rPr>
              <a:t>Natasha Romanoff (Scarlett Johansson) </a:t>
            </a:r>
          </a:p>
          <a:p>
            <a:pPr marL="174625" indent="-171450">
              <a:buFont typeface="Arial" panose="020B0604020202020204" pitchFamily="34" charset="0"/>
              <a:buChar char="•"/>
            </a:pPr>
            <a:r>
              <a:rPr lang="en-US" sz="1100" kern="1200" spc="-5" dirty="0">
                <a:solidFill>
                  <a:schemeClr val="tx1"/>
                </a:solidFill>
                <a:latin typeface="Times New Roman"/>
                <a:ea typeface="+mn-ea"/>
                <a:cs typeface="Times New Roman"/>
              </a:rPr>
              <a:t> Bruce Banner (Mark Ruffalo)  </a:t>
            </a:r>
          </a:p>
          <a:p>
            <a:pPr marL="174625" indent="-171450">
              <a:buFont typeface="Arial" panose="020B0604020202020204" pitchFamily="34" charset="0"/>
              <a:buChar char="•"/>
            </a:pPr>
            <a:r>
              <a:rPr lang="en-US" sz="1100" kern="1200" spc="-5" dirty="0">
                <a:solidFill>
                  <a:schemeClr val="tx1"/>
                </a:solidFill>
                <a:latin typeface="Times New Roman"/>
                <a:ea typeface="+mn-ea"/>
                <a:cs typeface="Times New Roman"/>
              </a:rPr>
              <a:t>Clint Barton (Jeremy Renner)</a:t>
            </a:r>
          </a:p>
          <a:p>
            <a:pPr marL="174625" indent="-171450">
              <a:buFont typeface="Arial" panose="020B0604020202020204" pitchFamily="34" charset="0"/>
              <a:buChar char="•"/>
            </a:pPr>
            <a:r>
              <a:rPr lang="en-US" sz="1100" kern="1200" spc="-5" dirty="0">
                <a:solidFill>
                  <a:schemeClr val="tx1"/>
                </a:solidFill>
                <a:latin typeface="Times New Roman"/>
                <a:ea typeface="+mn-ea"/>
                <a:cs typeface="Times New Roman"/>
              </a:rPr>
              <a:t>Thor (Chris Hemsworth)</a:t>
            </a:r>
          </a:p>
        </p:txBody>
      </p:sp>
      <p:pic>
        <p:nvPicPr>
          <p:cNvPr id="7" name="Picture 6">
            <a:extLst>
              <a:ext uri="{FF2B5EF4-FFF2-40B4-BE49-F238E27FC236}">
                <a16:creationId xmlns:a16="http://schemas.microsoft.com/office/drawing/2014/main" id="{83D97FAE-FFF9-1425-7930-B199BA5A0F4D}"/>
              </a:ext>
            </a:extLst>
          </p:cNvPr>
          <p:cNvPicPr>
            <a:picLocks noChangeAspect="1"/>
          </p:cNvPicPr>
          <p:nvPr/>
        </p:nvPicPr>
        <p:blipFill>
          <a:blip r:embed="rId2"/>
          <a:stretch>
            <a:fillRect/>
          </a:stretch>
        </p:blipFill>
        <p:spPr>
          <a:xfrm>
            <a:off x="6816094" y="3945860"/>
            <a:ext cx="1111185" cy="1083543"/>
          </a:xfrm>
          <a:prstGeom prst="rect">
            <a:avLst/>
          </a:prstGeom>
        </p:spPr>
      </p:pic>
      <p:pic>
        <p:nvPicPr>
          <p:cNvPr id="9" name="Picture 8">
            <a:extLst>
              <a:ext uri="{FF2B5EF4-FFF2-40B4-BE49-F238E27FC236}">
                <a16:creationId xmlns:a16="http://schemas.microsoft.com/office/drawing/2014/main" id="{5F3B472C-DB22-C558-0A4C-66B0AE1481BA}"/>
              </a:ext>
            </a:extLst>
          </p:cNvPr>
          <p:cNvPicPr>
            <a:picLocks noChangeAspect="1"/>
          </p:cNvPicPr>
          <p:nvPr/>
        </p:nvPicPr>
        <p:blipFill>
          <a:blip r:embed="rId3"/>
          <a:stretch>
            <a:fillRect/>
          </a:stretch>
        </p:blipFill>
        <p:spPr>
          <a:xfrm>
            <a:off x="1743235" y="3796442"/>
            <a:ext cx="1169344" cy="1083543"/>
          </a:xfrm>
          <a:prstGeom prst="rect">
            <a:avLst/>
          </a:prstGeom>
        </p:spPr>
      </p:pic>
    </p:spTree>
    <p:extLst>
      <p:ext uri="{BB962C8B-B14F-4D97-AF65-F5344CB8AC3E}">
        <p14:creationId xmlns:p14="http://schemas.microsoft.com/office/powerpoint/2010/main" val="3607709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5114F3-5FC2-C3BA-B3E4-2E9ECF78D4C9}"/>
              </a:ext>
            </a:extLst>
          </p:cNvPr>
          <p:cNvSpPr txBox="1"/>
          <p:nvPr/>
        </p:nvSpPr>
        <p:spPr>
          <a:xfrm>
            <a:off x="193103" y="2653088"/>
            <a:ext cx="4348480" cy="769441"/>
          </a:xfrm>
          <a:prstGeom prst="rect">
            <a:avLst/>
          </a:prstGeom>
          <a:noFill/>
        </p:spPr>
        <p:txBody>
          <a:bodyPr wrap="square" rtlCol="0">
            <a:spAutoFit/>
          </a:bodyPr>
          <a:lstStyle/>
          <a:p>
            <a:r>
              <a:rPr lang="en-US" sz="4400" spc="-85" dirty="0">
                <a:solidFill>
                  <a:schemeClr val="tx2"/>
                </a:solidFill>
                <a:latin typeface="Times New Roman"/>
                <a:cs typeface="Times New Roman"/>
              </a:rPr>
              <a:t>Generic Pipeline</a:t>
            </a:r>
          </a:p>
        </p:txBody>
      </p:sp>
      <p:pic>
        <p:nvPicPr>
          <p:cNvPr id="8" name="Picture 7">
            <a:extLst>
              <a:ext uri="{FF2B5EF4-FFF2-40B4-BE49-F238E27FC236}">
                <a16:creationId xmlns:a16="http://schemas.microsoft.com/office/drawing/2014/main" id="{BE5E48EC-4DB4-6232-4ACB-87224F3947B5}"/>
              </a:ext>
            </a:extLst>
          </p:cNvPr>
          <p:cNvPicPr>
            <a:picLocks noChangeAspect="1"/>
          </p:cNvPicPr>
          <p:nvPr/>
        </p:nvPicPr>
        <p:blipFill>
          <a:blip r:embed="rId2"/>
          <a:stretch>
            <a:fillRect/>
          </a:stretch>
        </p:blipFill>
        <p:spPr>
          <a:xfrm>
            <a:off x="660336" y="1555808"/>
            <a:ext cx="1463167" cy="1341236"/>
          </a:xfrm>
          <a:prstGeom prst="rect">
            <a:avLst/>
          </a:prstGeom>
        </p:spPr>
      </p:pic>
    </p:spTree>
    <p:extLst>
      <p:ext uri="{BB962C8B-B14F-4D97-AF65-F5344CB8AC3E}">
        <p14:creationId xmlns:p14="http://schemas.microsoft.com/office/powerpoint/2010/main" val="1037952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70AF8EB-EC61-36A5-1632-4947609EFB21}"/>
              </a:ext>
            </a:extLst>
          </p:cNvPr>
          <p:cNvSpPr/>
          <p:nvPr/>
        </p:nvSpPr>
        <p:spPr>
          <a:xfrm>
            <a:off x="629920" y="497840"/>
            <a:ext cx="2123440" cy="80264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Input image</a:t>
            </a:r>
          </a:p>
        </p:txBody>
      </p:sp>
      <p:sp>
        <p:nvSpPr>
          <p:cNvPr id="5" name="Rectangle: Rounded Corners 4">
            <a:extLst>
              <a:ext uri="{FF2B5EF4-FFF2-40B4-BE49-F238E27FC236}">
                <a16:creationId xmlns:a16="http://schemas.microsoft.com/office/drawing/2014/main" id="{2F9CDE87-FDA9-9026-DE93-1D549BE384C5}"/>
              </a:ext>
            </a:extLst>
          </p:cNvPr>
          <p:cNvSpPr/>
          <p:nvPr/>
        </p:nvSpPr>
        <p:spPr>
          <a:xfrm>
            <a:off x="3698240" y="497840"/>
            <a:ext cx="2123440" cy="80264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Pre-processing</a:t>
            </a:r>
          </a:p>
        </p:txBody>
      </p:sp>
      <p:sp>
        <p:nvSpPr>
          <p:cNvPr id="6" name="Rectangle: Rounded Corners 5">
            <a:extLst>
              <a:ext uri="{FF2B5EF4-FFF2-40B4-BE49-F238E27FC236}">
                <a16:creationId xmlns:a16="http://schemas.microsoft.com/office/drawing/2014/main" id="{744A2783-BD18-F77A-318F-D3F4458A4FDC}"/>
              </a:ext>
            </a:extLst>
          </p:cNvPr>
          <p:cNvSpPr/>
          <p:nvPr/>
        </p:nvSpPr>
        <p:spPr>
          <a:xfrm>
            <a:off x="6563360" y="508000"/>
            <a:ext cx="2123440" cy="80264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Face detection model</a:t>
            </a:r>
          </a:p>
        </p:txBody>
      </p:sp>
      <p:sp>
        <p:nvSpPr>
          <p:cNvPr id="7" name="Rectangle: Rounded Corners 6">
            <a:extLst>
              <a:ext uri="{FF2B5EF4-FFF2-40B4-BE49-F238E27FC236}">
                <a16:creationId xmlns:a16="http://schemas.microsoft.com/office/drawing/2014/main" id="{D2FA405F-3661-7BC1-2883-CDF1E6BDCEA1}"/>
              </a:ext>
            </a:extLst>
          </p:cNvPr>
          <p:cNvSpPr/>
          <p:nvPr/>
        </p:nvSpPr>
        <p:spPr>
          <a:xfrm>
            <a:off x="629920" y="1940560"/>
            <a:ext cx="2123440" cy="80264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Pre-processing</a:t>
            </a:r>
          </a:p>
        </p:txBody>
      </p:sp>
      <p:sp>
        <p:nvSpPr>
          <p:cNvPr id="8" name="Rectangle: Rounded Corners 7">
            <a:extLst>
              <a:ext uri="{FF2B5EF4-FFF2-40B4-BE49-F238E27FC236}">
                <a16:creationId xmlns:a16="http://schemas.microsoft.com/office/drawing/2014/main" id="{A307DB64-7B7A-74EF-4021-838693E9D9B3}"/>
              </a:ext>
            </a:extLst>
          </p:cNvPr>
          <p:cNvSpPr/>
          <p:nvPr/>
        </p:nvSpPr>
        <p:spPr>
          <a:xfrm>
            <a:off x="3718560" y="1940560"/>
            <a:ext cx="2123440" cy="80264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Face recognition model</a:t>
            </a:r>
          </a:p>
        </p:txBody>
      </p:sp>
      <p:sp>
        <p:nvSpPr>
          <p:cNvPr id="9" name="Rectangle: Rounded Corners 8">
            <a:extLst>
              <a:ext uri="{FF2B5EF4-FFF2-40B4-BE49-F238E27FC236}">
                <a16:creationId xmlns:a16="http://schemas.microsoft.com/office/drawing/2014/main" id="{88D806F8-29A2-9BB5-79A5-771CA30401E6}"/>
              </a:ext>
            </a:extLst>
          </p:cNvPr>
          <p:cNvSpPr/>
          <p:nvPr/>
        </p:nvSpPr>
        <p:spPr>
          <a:xfrm>
            <a:off x="6563360" y="1940560"/>
            <a:ext cx="2123440" cy="80264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Face blurring techniques</a:t>
            </a:r>
          </a:p>
        </p:txBody>
      </p:sp>
      <p:sp>
        <p:nvSpPr>
          <p:cNvPr id="10" name="Rectangle: Rounded Corners 9">
            <a:extLst>
              <a:ext uri="{FF2B5EF4-FFF2-40B4-BE49-F238E27FC236}">
                <a16:creationId xmlns:a16="http://schemas.microsoft.com/office/drawing/2014/main" id="{CE0F3498-9EE4-98B7-F8AD-A1FA2A9D2220}"/>
              </a:ext>
            </a:extLst>
          </p:cNvPr>
          <p:cNvSpPr/>
          <p:nvPr/>
        </p:nvSpPr>
        <p:spPr>
          <a:xfrm>
            <a:off x="1950720" y="3637280"/>
            <a:ext cx="2123440" cy="80264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Face recognition model</a:t>
            </a:r>
          </a:p>
        </p:txBody>
      </p:sp>
      <p:sp>
        <p:nvSpPr>
          <p:cNvPr id="11" name="Rectangle: Rounded Corners 10">
            <a:extLst>
              <a:ext uri="{FF2B5EF4-FFF2-40B4-BE49-F238E27FC236}">
                <a16:creationId xmlns:a16="http://schemas.microsoft.com/office/drawing/2014/main" id="{788E3DCC-350C-B100-5035-0DD54940D9BD}"/>
              </a:ext>
            </a:extLst>
          </p:cNvPr>
          <p:cNvSpPr/>
          <p:nvPr/>
        </p:nvSpPr>
        <p:spPr>
          <a:xfrm>
            <a:off x="5405120" y="3627120"/>
            <a:ext cx="2123440" cy="80264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Output blurred image</a:t>
            </a:r>
          </a:p>
        </p:txBody>
      </p:sp>
      <p:sp>
        <p:nvSpPr>
          <p:cNvPr id="13" name="TextBox 12">
            <a:extLst>
              <a:ext uri="{FF2B5EF4-FFF2-40B4-BE49-F238E27FC236}">
                <a16:creationId xmlns:a16="http://schemas.microsoft.com/office/drawing/2014/main" id="{FE0704D3-1CAA-B1C9-26D9-F32608E46FDE}"/>
              </a:ext>
            </a:extLst>
          </p:cNvPr>
          <p:cNvSpPr txBox="1"/>
          <p:nvPr/>
        </p:nvSpPr>
        <p:spPr>
          <a:xfrm>
            <a:off x="1564640" y="111761"/>
            <a:ext cx="254000" cy="400110"/>
          </a:xfrm>
          <a:prstGeom prst="rect">
            <a:avLst/>
          </a:prstGeom>
          <a:noFill/>
        </p:spPr>
        <p:txBody>
          <a:bodyPr wrap="square" rtlCol="0">
            <a:spAutoFit/>
          </a:bodyPr>
          <a:lstStyle/>
          <a:p>
            <a:r>
              <a:rPr lang="en-US" sz="2000" dirty="0">
                <a:solidFill>
                  <a:srgbClr val="00FFFF"/>
                </a:solidFill>
              </a:rPr>
              <a:t>1</a:t>
            </a:r>
          </a:p>
        </p:txBody>
      </p:sp>
      <p:sp>
        <p:nvSpPr>
          <p:cNvPr id="14" name="TextBox 13">
            <a:extLst>
              <a:ext uri="{FF2B5EF4-FFF2-40B4-BE49-F238E27FC236}">
                <a16:creationId xmlns:a16="http://schemas.microsoft.com/office/drawing/2014/main" id="{7A72B283-FE23-CEC9-F502-E896F9F6D6CE}"/>
              </a:ext>
            </a:extLst>
          </p:cNvPr>
          <p:cNvSpPr txBox="1"/>
          <p:nvPr/>
        </p:nvSpPr>
        <p:spPr>
          <a:xfrm>
            <a:off x="4632960" y="97730"/>
            <a:ext cx="254000" cy="400110"/>
          </a:xfrm>
          <a:prstGeom prst="rect">
            <a:avLst/>
          </a:prstGeom>
          <a:noFill/>
        </p:spPr>
        <p:txBody>
          <a:bodyPr wrap="square" rtlCol="0">
            <a:spAutoFit/>
          </a:bodyPr>
          <a:lstStyle/>
          <a:p>
            <a:r>
              <a:rPr lang="en-US" sz="2000" dirty="0">
                <a:solidFill>
                  <a:srgbClr val="00FFFF"/>
                </a:solidFill>
              </a:rPr>
              <a:t>2</a:t>
            </a:r>
          </a:p>
        </p:txBody>
      </p:sp>
      <p:sp>
        <p:nvSpPr>
          <p:cNvPr id="15" name="TextBox 14">
            <a:extLst>
              <a:ext uri="{FF2B5EF4-FFF2-40B4-BE49-F238E27FC236}">
                <a16:creationId xmlns:a16="http://schemas.microsoft.com/office/drawing/2014/main" id="{AAA8F878-0455-7E05-128C-2B34C94AD36E}"/>
              </a:ext>
            </a:extLst>
          </p:cNvPr>
          <p:cNvSpPr txBox="1"/>
          <p:nvPr/>
        </p:nvSpPr>
        <p:spPr>
          <a:xfrm>
            <a:off x="1554480" y="1547465"/>
            <a:ext cx="254000" cy="400110"/>
          </a:xfrm>
          <a:prstGeom prst="rect">
            <a:avLst/>
          </a:prstGeom>
          <a:noFill/>
        </p:spPr>
        <p:txBody>
          <a:bodyPr wrap="square" rtlCol="0">
            <a:spAutoFit/>
          </a:bodyPr>
          <a:lstStyle/>
          <a:p>
            <a:r>
              <a:rPr lang="en-US" sz="2000" dirty="0">
                <a:solidFill>
                  <a:srgbClr val="00FFFF"/>
                </a:solidFill>
              </a:rPr>
              <a:t>4</a:t>
            </a:r>
          </a:p>
        </p:txBody>
      </p:sp>
      <p:sp>
        <p:nvSpPr>
          <p:cNvPr id="16" name="TextBox 15">
            <a:extLst>
              <a:ext uri="{FF2B5EF4-FFF2-40B4-BE49-F238E27FC236}">
                <a16:creationId xmlns:a16="http://schemas.microsoft.com/office/drawing/2014/main" id="{CE673222-DF5D-3595-417B-782BCE1B7D92}"/>
              </a:ext>
            </a:extLst>
          </p:cNvPr>
          <p:cNvSpPr txBox="1"/>
          <p:nvPr/>
        </p:nvSpPr>
        <p:spPr>
          <a:xfrm>
            <a:off x="4653280" y="1540450"/>
            <a:ext cx="254000" cy="400110"/>
          </a:xfrm>
          <a:prstGeom prst="rect">
            <a:avLst/>
          </a:prstGeom>
          <a:noFill/>
        </p:spPr>
        <p:txBody>
          <a:bodyPr wrap="square" rtlCol="0">
            <a:spAutoFit/>
          </a:bodyPr>
          <a:lstStyle/>
          <a:p>
            <a:r>
              <a:rPr lang="en-US" sz="2000" dirty="0">
                <a:solidFill>
                  <a:srgbClr val="00FFFF"/>
                </a:solidFill>
              </a:rPr>
              <a:t>5</a:t>
            </a:r>
          </a:p>
        </p:txBody>
      </p:sp>
      <p:sp>
        <p:nvSpPr>
          <p:cNvPr id="17" name="TextBox 16">
            <a:extLst>
              <a:ext uri="{FF2B5EF4-FFF2-40B4-BE49-F238E27FC236}">
                <a16:creationId xmlns:a16="http://schemas.microsoft.com/office/drawing/2014/main" id="{35462EA6-A9C9-87C4-B170-FF4E68DBB593}"/>
              </a:ext>
            </a:extLst>
          </p:cNvPr>
          <p:cNvSpPr txBox="1"/>
          <p:nvPr/>
        </p:nvSpPr>
        <p:spPr>
          <a:xfrm>
            <a:off x="2885440" y="3227010"/>
            <a:ext cx="254000" cy="400110"/>
          </a:xfrm>
          <a:prstGeom prst="rect">
            <a:avLst/>
          </a:prstGeom>
          <a:noFill/>
        </p:spPr>
        <p:txBody>
          <a:bodyPr wrap="square" rtlCol="0">
            <a:spAutoFit/>
          </a:bodyPr>
          <a:lstStyle/>
          <a:p>
            <a:r>
              <a:rPr lang="en-US" sz="2000" dirty="0">
                <a:solidFill>
                  <a:srgbClr val="00FFFF"/>
                </a:solidFill>
              </a:rPr>
              <a:t>7</a:t>
            </a:r>
          </a:p>
        </p:txBody>
      </p:sp>
      <p:sp>
        <p:nvSpPr>
          <p:cNvPr id="18" name="TextBox 17">
            <a:extLst>
              <a:ext uri="{FF2B5EF4-FFF2-40B4-BE49-F238E27FC236}">
                <a16:creationId xmlns:a16="http://schemas.microsoft.com/office/drawing/2014/main" id="{E562A03D-9034-83B1-9A5E-DDB865EE58E9}"/>
              </a:ext>
            </a:extLst>
          </p:cNvPr>
          <p:cNvSpPr txBox="1"/>
          <p:nvPr/>
        </p:nvSpPr>
        <p:spPr>
          <a:xfrm>
            <a:off x="7498080" y="91441"/>
            <a:ext cx="254000" cy="400110"/>
          </a:xfrm>
          <a:prstGeom prst="rect">
            <a:avLst/>
          </a:prstGeom>
          <a:noFill/>
        </p:spPr>
        <p:txBody>
          <a:bodyPr wrap="square" rtlCol="0">
            <a:spAutoFit/>
          </a:bodyPr>
          <a:lstStyle/>
          <a:p>
            <a:r>
              <a:rPr lang="en-US" sz="2000" dirty="0">
                <a:solidFill>
                  <a:srgbClr val="00FFFF"/>
                </a:solidFill>
              </a:rPr>
              <a:t>3</a:t>
            </a:r>
          </a:p>
        </p:txBody>
      </p:sp>
      <p:sp>
        <p:nvSpPr>
          <p:cNvPr id="19" name="TextBox 18">
            <a:extLst>
              <a:ext uri="{FF2B5EF4-FFF2-40B4-BE49-F238E27FC236}">
                <a16:creationId xmlns:a16="http://schemas.microsoft.com/office/drawing/2014/main" id="{80862E36-40B9-162D-D2E2-B77B37520701}"/>
              </a:ext>
            </a:extLst>
          </p:cNvPr>
          <p:cNvSpPr txBox="1"/>
          <p:nvPr/>
        </p:nvSpPr>
        <p:spPr>
          <a:xfrm>
            <a:off x="7498080" y="1550610"/>
            <a:ext cx="254000" cy="400110"/>
          </a:xfrm>
          <a:prstGeom prst="rect">
            <a:avLst/>
          </a:prstGeom>
          <a:noFill/>
        </p:spPr>
        <p:txBody>
          <a:bodyPr wrap="square" rtlCol="0">
            <a:spAutoFit/>
          </a:bodyPr>
          <a:lstStyle/>
          <a:p>
            <a:r>
              <a:rPr lang="en-US" sz="2000" dirty="0">
                <a:solidFill>
                  <a:srgbClr val="00FFFF"/>
                </a:solidFill>
              </a:rPr>
              <a:t>6</a:t>
            </a:r>
          </a:p>
        </p:txBody>
      </p:sp>
      <p:sp>
        <p:nvSpPr>
          <p:cNvPr id="20" name="TextBox 19">
            <a:extLst>
              <a:ext uri="{FF2B5EF4-FFF2-40B4-BE49-F238E27FC236}">
                <a16:creationId xmlns:a16="http://schemas.microsoft.com/office/drawing/2014/main" id="{14A3EBE5-78DD-C816-D69D-2C76A34167A0}"/>
              </a:ext>
            </a:extLst>
          </p:cNvPr>
          <p:cNvSpPr txBox="1"/>
          <p:nvPr/>
        </p:nvSpPr>
        <p:spPr>
          <a:xfrm>
            <a:off x="6339840" y="3227010"/>
            <a:ext cx="254000" cy="400110"/>
          </a:xfrm>
          <a:prstGeom prst="rect">
            <a:avLst/>
          </a:prstGeom>
          <a:noFill/>
        </p:spPr>
        <p:txBody>
          <a:bodyPr wrap="square" rtlCol="0">
            <a:spAutoFit/>
          </a:bodyPr>
          <a:lstStyle/>
          <a:p>
            <a:r>
              <a:rPr lang="en-US" sz="2000" dirty="0">
                <a:solidFill>
                  <a:srgbClr val="00FFFF"/>
                </a:solidFill>
              </a:rPr>
              <a:t>8</a:t>
            </a:r>
          </a:p>
        </p:txBody>
      </p:sp>
      <p:cxnSp>
        <p:nvCxnSpPr>
          <p:cNvPr id="22" name="Straight Arrow Connector 21">
            <a:extLst>
              <a:ext uri="{FF2B5EF4-FFF2-40B4-BE49-F238E27FC236}">
                <a16:creationId xmlns:a16="http://schemas.microsoft.com/office/drawing/2014/main" id="{F4FF8923-28B7-D443-1A7B-3FAEE8764DA7}"/>
              </a:ext>
            </a:extLst>
          </p:cNvPr>
          <p:cNvCxnSpPr>
            <a:stCxn id="4" idx="3"/>
            <a:endCxn id="5" idx="1"/>
          </p:cNvCxnSpPr>
          <p:nvPr/>
        </p:nvCxnSpPr>
        <p:spPr>
          <a:xfrm>
            <a:off x="2753360" y="899160"/>
            <a:ext cx="94488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6CDC6C8-BD38-82A9-332B-1BFF4AA3CC82}"/>
              </a:ext>
            </a:extLst>
          </p:cNvPr>
          <p:cNvCxnSpPr>
            <a:stCxn id="7" idx="3"/>
            <a:endCxn id="8" idx="1"/>
          </p:cNvCxnSpPr>
          <p:nvPr/>
        </p:nvCxnSpPr>
        <p:spPr>
          <a:xfrm>
            <a:off x="2753360" y="2341880"/>
            <a:ext cx="965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68318CE-8925-818F-EE38-D77254C7946E}"/>
              </a:ext>
            </a:extLst>
          </p:cNvPr>
          <p:cNvCxnSpPr>
            <a:stCxn id="10" idx="3"/>
            <a:endCxn id="11" idx="1"/>
          </p:cNvCxnSpPr>
          <p:nvPr/>
        </p:nvCxnSpPr>
        <p:spPr>
          <a:xfrm flipV="1">
            <a:off x="4074160" y="4028440"/>
            <a:ext cx="1330960" cy="1016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062E46E-8DD4-3422-58D8-4164E481F3E0}"/>
              </a:ext>
            </a:extLst>
          </p:cNvPr>
          <p:cNvCxnSpPr>
            <a:stCxn id="8" idx="3"/>
            <a:endCxn id="9" idx="1"/>
          </p:cNvCxnSpPr>
          <p:nvPr/>
        </p:nvCxnSpPr>
        <p:spPr>
          <a:xfrm>
            <a:off x="5842000" y="2341880"/>
            <a:ext cx="72136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6A31B96-FE58-9D9A-B588-3CB4DBEAEB7E}"/>
              </a:ext>
            </a:extLst>
          </p:cNvPr>
          <p:cNvCxnSpPr>
            <a:stCxn id="5" idx="3"/>
            <a:endCxn id="6" idx="1"/>
          </p:cNvCxnSpPr>
          <p:nvPr/>
        </p:nvCxnSpPr>
        <p:spPr>
          <a:xfrm>
            <a:off x="5821680" y="899160"/>
            <a:ext cx="741680" cy="1016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ED29A16-6853-5CFA-34EE-2981A876A5E4}"/>
              </a:ext>
            </a:extLst>
          </p:cNvPr>
          <p:cNvCxnSpPr>
            <a:cxnSpLocks/>
          </p:cNvCxnSpPr>
          <p:nvPr/>
        </p:nvCxnSpPr>
        <p:spPr>
          <a:xfrm flipH="1">
            <a:off x="629920" y="787400"/>
            <a:ext cx="8056880" cy="1432560"/>
          </a:xfrm>
          <a:prstGeom prst="bentConnector5">
            <a:avLst>
              <a:gd name="adj1" fmla="val -2837"/>
              <a:gd name="adj2" fmla="val 50000"/>
              <a:gd name="adj3" fmla="val 1028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7ADB387-1A26-DB22-877C-7E4D75471BDC}"/>
              </a:ext>
            </a:extLst>
          </p:cNvPr>
          <p:cNvCxnSpPr>
            <a:cxnSpLocks/>
            <a:stCxn id="9" idx="3"/>
            <a:endCxn id="10" idx="1"/>
          </p:cNvCxnSpPr>
          <p:nvPr/>
        </p:nvCxnSpPr>
        <p:spPr>
          <a:xfrm flipH="1">
            <a:off x="1950720" y="2341880"/>
            <a:ext cx="6736080" cy="1696720"/>
          </a:xfrm>
          <a:prstGeom prst="bentConnector5">
            <a:avLst>
              <a:gd name="adj1" fmla="val -3394"/>
              <a:gd name="adj2" fmla="val 50000"/>
              <a:gd name="adj3" fmla="val 10339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561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15CCBC-0A40-D548-0333-90D62B9215E9}"/>
              </a:ext>
            </a:extLst>
          </p:cNvPr>
          <p:cNvPicPr>
            <a:picLocks noChangeAspect="1"/>
          </p:cNvPicPr>
          <p:nvPr/>
        </p:nvPicPr>
        <p:blipFill>
          <a:blip r:embed="rId2"/>
          <a:stretch>
            <a:fillRect/>
          </a:stretch>
        </p:blipFill>
        <p:spPr>
          <a:xfrm>
            <a:off x="718300" y="1230514"/>
            <a:ext cx="1457070" cy="1341236"/>
          </a:xfrm>
          <a:prstGeom prst="rect">
            <a:avLst/>
          </a:prstGeom>
        </p:spPr>
      </p:pic>
      <p:sp>
        <p:nvSpPr>
          <p:cNvPr id="6" name="TextBox 5">
            <a:extLst>
              <a:ext uri="{FF2B5EF4-FFF2-40B4-BE49-F238E27FC236}">
                <a16:creationId xmlns:a16="http://schemas.microsoft.com/office/drawing/2014/main" id="{07369B95-E8DD-5769-F2DD-062A76EC6F82}"/>
              </a:ext>
            </a:extLst>
          </p:cNvPr>
          <p:cNvSpPr txBox="1"/>
          <p:nvPr/>
        </p:nvSpPr>
        <p:spPr>
          <a:xfrm>
            <a:off x="150469" y="2571750"/>
            <a:ext cx="3646025" cy="769441"/>
          </a:xfrm>
          <a:prstGeom prst="rect">
            <a:avLst/>
          </a:prstGeom>
          <a:noFill/>
        </p:spPr>
        <p:txBody>
          <a:bodyPr wrap="square" rtlCol="0">
            <a:spAutoFit/>
          </a:bodyPr>
          <a:lstStyle/>
          <a:p>
            <a:r>
              <a:rPr lang="en-US" sz="4400" spc="-85" dirty="0">
                <a:solidFill>
                  <a:schemeClr val="tx2"/>
                </a:solidFill>
                <a:latin typeface="Times New Roman"/>
                <a:cs typeface="Times New Roman"/>
              </a:rPr>
              <a:t>Pre-Processing</a:t>
            </a:r>
          </a:p>
        </p:txBody>
      </p:sp>
    </p:spTree>
    <p:extLst>
      <p:ext uri="{BB962C8B-B14F-4D97-AF65-F5344CB8AC3E}">
        <p14:creationId xmlns:p14="http://schemas.microsoft.com/office/powerpoint/2010/main" val="20714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7">
            <a:extLst>
              <a:ext uri="{FF2B5EF4-FFF2-40B4-BE49-F238E27FC236}">
                <a16:creationId xmlns:a16="http://schemas.microsoft.com/office/drawing/2014/main" id="{B6DBF0B7-2122-2293-4DB9-2851E878641E}"/>
              </a:ext>
            </a:extLst>
          </p:cNvPr>
          <p:cNvSpPr txBox="1"/>
          <p:nvPr/>
        </p:nvSpPr>
        <p:spPr>
          <a:xfrm>
            <a:off x="694481" y="269951"/>
            <a:ext cx="8449519" cy="4694234"/>
          </a:xfrm>
          <a:prstGeom prst="rect">
            <a:avLst/>
          </a:prstGeom>
        </p:spPr>
        <p:txBody>
          <a:bodyPr vert="horz" wrap="square" lIns="0" tIns="13335" rIns="0" bIns="0" rtlCol="0">
            <a:spAutoFit/>
          </a:bodyPr>
          <a:lstStyle/>
          <a:p>
            <a:pPr marL="1458595" marR="1684020" indent="-1312545">
              <a:lnSpc>
                <a:spcPct val="100000"/>
              </a:lnSpc>
              <a:spcBef>
                <a:spcPts val="105"/>
              </a:spcBef>
            </a:pPr>
            <a:r>
              <a:rPr sz="2000" spc="-75" dirty="0">
                <a:solidFill>
                  <a:schemeClr val="tx1"/>
                </a:solidFill>
                <a:latin typeface="Times New Roman"/>
                <a:cs typeface="Times New Roman"/>
              </a:rPr>
              <a:t>Face</a:t>
            </a:r>
            <a:r>
              <a:rPr sz="2000" spc="-20" dirty="0">
                <a:solidFill>
                  <a:schemeClr val="tx1"/>
                </a:solidFill>
                <a:latin typeface="Times New Roman"/>
                <a:cs typeface="Times New Roman"/>
              </a:rPr>
              <a:t> </a:t>
            </a:r>
            <a:r>
              <a:rPr sz="2000" spc="-15" dirty="0">
                <a:solidFill>
                  <a:schemeClr val="tx1"/>
                </a:solidFill>
                <a:latin typeface="Times New Roman"/>
                <a:cs typeface="Times New Roman"/>
              </a:rPr>
              <a:t>Recognition</a:t>
            </a:r>
            <a:r>
              <a:rPr sz="2000" spc="-35" dirty="0">
                <a:solidFill>
                  <a:schemeClr val="tx1"/>
                </a:solidFill>
                <a:latin typeface="Times New Roman"/>
                <a:cs typeface="Times New Roman"/>
              </a:rPr>
              <a:t> </a:t>
            </a:r>
            <a:r>
              <a:rPr sz="2000" spc="-25" dirty="0">
                <a:solidFill>
                  <a:schemeClr val="tx1"/>
                </a:solidFill>
                <a:latin typeface="Times New Roman"/>
                <a:cs typeface="Times New Roman"/>
              </a:rPr>
              <a:t>Model</a:t>
            </a:r>
            <a:r>
              <a:rPr sz="2000" spc="-30" dirty="0">
                <a:solidFill>
                  <a:schemeClr val="tx1"/>
                </a:solidFill>
                <a:latin typeface="Times New Roman"/>
                <a:cs typeface="Times New Roman"/>
              </a:rPr>
              <a:t> </a:t>
            </a:r>
            <a:r>
              <a:rPr sz="2000" spc="-75" dirty="0">
                <a:solidFill>
                  <a:schemeClr val="tx1"/>
                </a:solidFill>
                <a:latin typeface="Times New Roman"/>
                <a:cs typeface="Times New Roman"/>
              </a:rPr>
              <a:t>Yolov5/Yolov8 </a:t>
            </a:r>
            <a:r>
              <a:rPr sz="2000" spc="-484" dirty="0">
                <a:solidFill>
                  <a:schemeClr val="tx1"/>
                </a:solidFill>
                <a:latin typeface="Times New Roman"/>
                <a:cs typeface="Times New Roman"/>
              </a:rPr>
              <a:t> </a:t>
            </a:r>
            <a:r>
              <a:rPr sz="2000" spc="-45" dirty="0">
                <a:solidFill>
                  <a:schemeClr val="tx1"/>
                </a:solidFill>
                <a:latin typeface="Times New Roman"/>
                <a:cs typeface="Times New Roman"/>
              </a:rPr>
              <a:t>Preprocessing</a:t>
            </a:r>
            <a:endParaRPr sz="2000" dirty="0">
              <a:solidFill>
                <a:schemeClr val="tx1"/>
              </a:solidFill>
              <a:latin typeface="Times New Roman"/>
              <a:cs typeface="Times New Roman"/>
            </a:endParaRPr>
          </a:p>
          <a:p>
            <a:pPr>
              <a:lnSpc>
                <a:spcPct val="100000"/>
              </a:lnSpc>
              <a:spcBef>
                <a:spcPts val="15"/>
              </a:spcBef>
            </a:pPr>
            <a:endParaRPr sz="1800" dirty="0">
              <a:solidFill>
                <a:schemeClr val="tx1"/>
              </a:solidFill>
              <a:latin typeface="Times New Roman"/>
              <a:cs typeface="Times New Roman"/>
            </a:endParaRPr>
          </a:p>
          <a:p>
            <a:pPr marL="355600" indent="-342900">
              <a:lnSpc>
                <a:spcPct val="100000"/>
              </a:lnSpc>
              <a:spcBef>
                <a:spcPts val="5"/>
              </a:spcBef>
              <a:buFont typeface="Wingdings" panose="05000000000000000000" pitchFamily="2" charset="2"/>
              <a:buChar char="q"/>
              <a:tabLst>
                <a:tab pos="355600" algn="l"/>
              </a:tabLst>
            </a:pPr>
            <a:r>
              <a:rPr sz="1800" spc="-15" dirty="0">
                <a:solidFill>
                  <a:schemeClr val="tx1"/>
                </a:solidFill>
                <a:latin typeface="Times New Roman"/>
                <a:cs typeface="Times New Roman"/>
              </a:rPr>
              <a:t>load</a:t>
            </a:r>
            <a:r>
              <a:rPr sz="1800" spc="-5" dirty="0">
                <a:solidFill>
                  <a:schemeClr val="tx1"/>
                </a:solidFill>
                <a:latin typeface="Times New Roman"/>
                <a:cs typeface="Times New Roman"/>
              </a:rPr>
              <a:t> </a:t>
            </a:r>
            <a:r>
              <a:rPr sz="1800" spc="30" dirty="0">
                <a:solidFill>
                  <a:schemeClr val="tx1"/>
                </a:solidFill>
                <a:latin typeface="Times New Roman"/>
                <a:cs typeface="Times New Roman"/>
              </a:rPr>
              <a:t>and</a:t>
            </a:r>
            <a:r>
              <a:rPr sz="1800" spc="-10" dirty="0">
                <a:solidFill>
                  <a:schemeClr val="tx1"/>
                </a:solidFill>
                <a:latin typeface="Times New Roman"/>
                <a:cs typeface="Times New Roman"/>
              </a:rPr>
              <a:t> </a:t>
            </a:r>
            <a:r>
              <a:rPr sz="1800" spc="-25" dirty="0">
                <a:solidFill>
                  <a:schemeClr val="tx1"/>
                </a:solidFill>
                <a:latin typeface="Times New Roman"/>
                <a:cs typeface="Times New Roman"/>
              </a:rPr>
              <a:t>convert</a:t>
            </a:r>
            <a:r>
              <a:rPr sz="1800" spc="-35" dirty="0">
                <a:solidFill>
                  <a:schemeClr val="tx1"/>
                </a:solidFill>
                <a:latin typeface="Times New Roman"/>
                <a:cs typeface="Times New Roman"/>
              </a:rPr>
              <a:t> </a:t>
            </a:r>
            <a:r>
              <a:rPr sz="1800" spc="-65" dirty="0">
                <a:solidFill>
                  <a:schemeClr val="tx1"/>
                </a:solidFill>
                <a:latin typeface="Times New Roman"/>
                <a:cs typeface="Times New Roman"/>
              </a:rPr>
              <a:t>images</a:t>
            </a:r>
            <a:r>
              <a:rPr sz="1800" spc="-5" dirty="0">
                <a:solidFill>
                  <a:schemeClr val="tx1"/>
                </a:solidFill>
                <a:latin typeface="Times New Roman"/>
                <a:cs typeface="Times New Roman"/>
              </a:rPr>
              <a:t> </a:t>
            </a:r>
            <a:r>
              <a:rPr sz="1800" spc="20" dirty="0">
                <a:solidFill>
                  <a:schemeClr val="tx1"/>
                </a:solidFill>
                <a:latin typeface="Times New Roman"/>
                <a:cs typeface="Times New Roman"/>
              </a:rPr>
              <a:t>to</a:t>
            </a:r>
            <a:r>
              <a:rPr sz="1800" spc="5" dirty="0">
                <a:solidFill>
                  <a:schemeClr val="tx1"/>
                </a:solidFill>
                <a:latin typeface="Times New Roman"/>
                <a:cs typeface="Times New Roman"/>
              </a:rPr>
              <a:t> </a:t>
            </a:r>
            <a:r>
              <a:rPr sz="1800" spc="-55" dirty="0">
                <a:solidFill>
                  <a:schemeClr val="tx1"/>
                </a:solidFill>
                <a:latin typeface="Times New Roman"/>
                <a:cs typeface="Times New Roman"/>
              </a:rPr>
              <a:t>RGB</a:t>
            </a:r>
            <a:r>
              <a:rPr sz="1800" spc="-25" dirty="0">
                <a:solidFill>
                  <a:schemeClr val="tx1"/>
                </a:solidFill>
                <a:latin typeface="Times New Roman"/>
                <a:cs typeface="Times New Roman"/>
              </a:rPr>
              <a:t> </a:t>
            </a:r>
            <a:r>
              <a:rPr sz="1800" spc="-15" dirty="0">
                <a:solidFill>
                  <a:schemeClr val="tx1"/>
                </a:solidFill>
                <a:latin typeface="Times New Roman"/>
                <a:cs typeface="Times New Roman"/>
              </a:rPr>
              <a:t>format.</a:t>
            </a:r>
            <a:endParaRPr lang="en-US" sz="1800" spc="-15" dirty="0">
              <a:solidFill>
                <a:schemeClr val="tx1"/>
              </a:solidFill>
              <a:latin typeface="Times New Roman"/>
              <a:cs typeface="Times New Roman"/>
            </a:endParaRPr>
          </a:p>
          <a:p>
            <a:pPr marL="355600" indent="-342900">
              <a:lnSpc>
                <a:spcPct val="100000"/>
              </a:lnSpc>
              <a:spcBef>
                <a:spcPts val="5"/>
              </a:spcBef>
              <a:buFont typeface="Wingdings" panose="05000000000000000000" pitchFamily="2" charset="2"/>
              <a:buChar char="q"/>
              <a:tabLst>
                <a:tab pos="355600" algn="l"/>
              </a:tabLst>
            </a:pPr>
            <a:endParaRPr sz="1800" dirty="0">
              <a:solidFill>
                <a:schemeClr val="tx1"/>
              </a:solidFill>
              <a:latin typeface="Times New Roman"/>
              <a:cs typeface="Times New Roman"/>
            </a:endParaRPr>
          </a:p>
          <a:p>
            <a:pPr marL="355600" marR="5080" indent="-342900">
              <a:lnSpc>
                <a:spcPct val="100000"/>
              </a:lnSpc>
              <a:buFont typeface="Wingdings" panose="05000000000000000000" pitchFamily="2" charset="2"/>
              <a:buChar char="q"/>
              <a:tabLst>
                <a:tab pos="355600" algn="l"/>
              </a:tabLst>
            </a:pPr>
            <a:r>
              <a:rPr sz="1800" spc="-35" dirty="0">
                <a:solidFill>
                  <a:schemeClr val="tx1"/>
                </a:solidFill>
                <a:latin typeface="Times New Roman"/>
                <a:cs typeface="Times New Roman"/>
              </a:rPr>
              <a:t>Load </a:t>
            </a:r>
            <a:r>
              <a:rPr sz="1800" spc="20" dirty="0">
                <a:solidFill>
                  <a:schemeClr val="tx1"/>
                </a:solidFill>
                <a:latin typeface="Times New Roman"/>
                <a:cs typeface="Times New Roman"/>
              </a:rPr>
              <a:t>the </a:t>
            </a:r>
            <a:r>
              <a:rPr sz="1800" spc="-25" dirty="0">
                <a:solidFill>
                  <a:schemeClr val="tx1"/>
                </a:solidFill>
                <a:latin typeface="Times New Roman"/>
                <a:cs typeface="Times New Roman"/>
              </a:rPr>
              <a:t>Utilized </a:t>
            </a:r>
            <a:r>
              <a:rPr sz="1800" spc="5" dirty="0">
                <a:solidFill>
                  <a:schemeClr val="tx1"/>
                </a:solidFill>
                <a:latin typeface="Times New Roman"/>
                <a:cs typeface="Times New Roman"/>
              </a:rPr>
              <a:t>pretrained </a:t>
            </a:r>
            <a:r>
              <a:rPr sz="1800" spc="-70" dirty="0">
                <a:solidFill>
                  <a:schemeClr val="tx1"/>
                </a:solidFill>
                <a:latin typeface="Times New Roman"/>
                <a:cs typeface="Times New Roman"/>
              </a:rPr>
              <a:t>YOLOv5</a:t>
            </a:r>
            <a:r>
              <a:rPr lang="en-US" sz="1800" spc="-70" dirty="0">
                <a:solidFill>
                  <a:schemeClr val="tx1"/>
                </a:solidFill>
                <a:latin typeface="Times New Roman"/>
                <a:cs typeface="Times New Roman"/>
              </a:rPr>
              <a:t>/Yolov8</a:t>
            </a:r>
            <a:r>
              <a:rPr sz="1800" spc="-70" dirty="0">
                <a:solidFill>
                  <a:schemeClr val="tx1"/>
                </a:solidFill>
                <a:latin typeface="Times New Roman"/>
                <a:cs typeface="Times New Roman"/>
              </a:rPr>
              <a:t> </a:t>
            </a:r>
            <a:r>
              <a:rPr sz="1800" spc="-10" dirty="0">
                <a:solidFill>
                  <a:schemeClr val="tx1"/>
                </a:solidFill>
                <a:latin typeface="Times New Roman"/>
                <a:cs typeface="Times New Roman"/>
              </a:rPr>
              <a:t>model, </a:t>
            </a:r>
            <a:r>
              <a:rPr sz="1800" spc="30" dirty="0">
                <a:solidFill>
                  <a:schemeClr val="tx1"/>
                </a:solidFill>
                <a:latin typeface="Times New Roman"/>
                <a:cs typeface="Times New Roman"/>
              </a:rPr>
              <a:t>that </a:t>
            </a:r>
            <a:r>
              <a:rPr sz="1800" spc="-105" dirty="0">
                <a:solidFill>
                  <a:schemeClr val="tx1"/>
                </a:solidFill>
                <a:latin typeface="Times New Roman"/>
                <a:cs typeface="Times New Roman"/>
              </a:rPr>
              <a:t>was </a:t>
            </a:r>
            <a:r>
              <a:rPr sz="1800" spc="-484" dirty="0">
                <a:solidFill>
                  <a:schemeClr val="tx1"/>
                </a:solidFill>
                <a:latin typeface="Times New Roman"/>
                <a:cs typeface="Times New Roman"/>
              </a:rPr>
              <a:t> </a:t>
            </a:r>
            <a:r>
              <a:rPr sz="1800" spc="-15" dirty="0">
                <a:solidFill>
                  <a:schemeClr val="tx1"/>
                </a:solidFill>
                <a:latin typeface="Times New Roman"/>
                <a:cs typeface="Times New Roman"/>
              </a:rPr>
              <a:t>fine-tuned</a:t>
            </a:r>
            <a:r>
              <a:rPr sz="1800" spc="-25" dirty="0">
                <a:solidFill>
                  <a:schemeClr val="tx1"/>
                </a:solidFill>
                <a:latin typeface="Times New Roman"/>
                <a:cs typeface="Times New Roman"/>
              </a:rPr>
              <a:t> </a:t>
            </a:r>
            <a:r>
              <a:rPr sz="1800" spc="50" dirty="0">
                <a:solidFill>
                  <a:schemeClr val="tx1"/>
                </a:solidFill>
                <a:latin typeface="Times New Roman"/>
                <a:cs typeface="Times New Roman"/>
              </a:rPr>
              <a:t>on</a:t>
            </a:r>
            <a:r>
              <a:rPr sz="1800" spc="-5" dirty="0">
                <a:solidFill>
                  <a:schemeClr val="tx1"/>
                </a:solidFill>
                <a:latin typeface="Times New Roman"/>
                <a:cs typeface="Times New Roman"/>
              </a:rPr>
              <a:t> </a:t>
            </a:r>
            <a:r>
              <a:rPr sz="1800" spc="25" dirty="0">
                <a:solidFill>
                  <a:schemeClr val="tx1"/>
                </a:solidFill>
                <a:latin typeface="Times New Roman"/>
                <a:cs typeface="Times New Roman"/>
              </a:rPr>
              <a:t>the</a:t>
            </a:r>
            <a:r>
              <a:rPr sz="1800" dirty="0">
                <a:solidFill>
                  <a:schemeClr val="tx1"/>
                </a:solidFill>
                <a:latin typeface="Times New Roman"/>
                <a:cs typeface="Times New Roman"/>
              </a:rPr>
              <a:t> </a:t>
            </a:r>
            <a:r>
              <a:rPr sz="1800" spc="-60" dirty="0">
                <a:solidFill>
                  <a:schemeClr val="tx1"/>
                </a:solidFill>
                <a:latin typeface="Times New Roman"/>
                <a:cs typeface="Times New Roman"/>
              </a:rPr>
              <a:t>LFW</a:t>
            </a:r>
            <a:r>
              <a:rPr sz="1800" spc="-10" dirty="0">
                <a:solidFill>
                  <a:schemeClr val="tx1"/>
                </a:solidFill>
                <a:latin typeface="Times New Roman"/>
                <a:cs typeface="Times New Roman"/>
              </a:rPr>
              <a:t> </a:t>
            </a:r>
            <a:r>
              <a:rPr sz="1800" spc="-15" dirty="0">
                <a:solidFill>
                  <a:schemeClr val="tx1"/>
                </a:solidFill>
                <a:latin typeface="Times New Roman"/>
                <a:cs typeface="Times New Roman"/>
              </a:rPr>
              <a:t>dataset</a:t>
            </a:r>
            <a:r>
              <a:rPr sz="1800" spc="-10" dirty="0">
                <a:solidFill>
                  <a:schemeClr val="tx1"/>
                </a:solidFill>
                <a:latin typeface="Times New Roman"/>
                <a:cs typeface="Times New Roman"/>
              </a:rPr>
              <a:t> </a:t>
            </a:r>
            <a:r>
              <a:rPr sz="1800" spc="-35" dirty="0">
                <a:solidFill>
                  <a:schemeClr val="tx1"/>
                </a:solidFill>
                <a:latin typeface="Times New Roman"/>
                <a:cs typeface="Times New Roman"/>
              </a:rPr>
              <a:t>for</a:t>
            </a:r>
            <a:r>
              <a:rPr sz="1800" spc="-15" dirty="0">
                <a:solidFill>
                  <a:schemeClr val="tx1"/>
                </a:solidFill>
                <a:latin typeface="Times New Roman"/>
                <a:cs typeface="Times New Roman"/>
              </a:rPr>
              <a:t> </a:t>
            </a:r>
            <a:r>
              <a:rPr sz="1800" spc="-70" dirty="0">
                <a:solidFill>
                  <a:schemeClr val="tx1"/>
                </a:solidFill>
                <a:latin typeface="Times New Roman"/>
                <a:cs typeface="Times New Roman"/>
              </a:rPr>
              <a:t>face</a:t>
            </a:r>
            <a:r>
              <a:rPr sz="1800" spc="5" dirty="0">
                <a:solidFill>
                  <a:schemeClr val="tx1"/>
                </a:solidFill>
                <a:latin typeface="Times New Roman"/>
                <a:cs typeface="Times New Roman"/>
              </a:rPr>
              <a:t> </a:t>
            </a:r>
            <a:r>
              <a:rPr sz="1800" spc="-10" dirty="0">
                <a:solidFill>
                  <a:schemeClr val="tx1"/>
                </a:solidFill>
                <a:latin typeface="Times New Roman"/>
                <a:cs typeface="Times New Roman"/>
              </a:rPr>
              <a:t>detection.</a:t>
            </a:r>
            <a:endParaRPr sz="1800" dirty="0">
              <a:solidFill>
                <a:schemeClr val="tx1"/>
              </a:solidFill>
              <a:latin typeface="Times New Roman"/>
              <a:cs typeface="Times New Roman"/>
            </a:endParaRPr>
          </a:p>
          <a:p>
            <a:pPr marL="355600" indent="-342900">
              <a:lnSpc>
                <a:spcPct val="100000"/>
              </a:lnSpc>
              <a:spcBef>
                <a:spcPts val="1655"/>
              </a:spcBef>
              <a:buFont typeface="Wingdings" panose="05000000000000000000" pitchFamily="2" charset="2"/>
              <a:buChar char="q"/>
              <a:tabLst>
                <a:tab pos="355600" algn="l"/>
              </a:tabLst>
            </a:pPr>
            <a:r>
              <a:rPr sz="1800" spc="-25" dirty="0">
                <a:solidFill>
                  <a:schemeClr val="tx1"/>
                </a:solidFill>
                <a:latin typeface="Times New Roman"/>
                <a:cs typeface="Times New Roman"/>
              </a:rPr>
              <a:t>Detecting</a:t>
            </a:r>
            <a:r>
              <a:rPr sz="1800" spc="-15" dirty="0">
                <a:solidFill>
                  <a:schemeClr val="tx1"/>
                </a:solidFill>
                <a:latin typeface="Times New Roman"/>
                <a:cs typeface="Times New Roman"/>
              </a:rPr>
              <a:t> </a:t>
            </a:r>
            <a:r>
              <a:rPr sz="1800" spc="-85" dirty="0">
                <a:solidFill>
                  <a:schemeClr val="tx1"/>
                </a:solidFill>
                <a:latin typeface="Times New Roman"/>
                <a:cs typeface="Times New Roman"/>
              </a:rPr>
              <a:t>Faces</a:t>
            </a:r>
            <a:r>
              <a:rPr sz="1800" spc="-5" dirty="0">
                <a:solidFill>
                  <a:schemeClr val="tx1"/>
                </a:solidFill>
                <a:latin typeface="Times New Roman"/>
                <a:cs typeface="Times New Roman"/>
              </a:rPr>
              <a:t> </a:t>
            </a:r>
            <a:r>
              <a:rPr sz="1800" spc="30" dirty="0">
                <a:solidFill>
                  <a:schemeClr val="tx1"/>
                </a:solidFill>
                <a:latin typeface="Times New Roman"/>
                <a:cs typeface="Times New Roman"/>
              </a:rPr>
              <a:t>and</a:t>
            </a:r>
            <a:r>
              <a:rPr sz="1800" spc="-25" dirty="0">
                <a:solidFill>
                  <a:schemeClr val="tx1"/>
                </a:solidFill>
                <a:latin typeface="Times New Roman"/>
                <a:cs typeface="Times New Roman"/>
              </a:rPr>
              <a:t> </a:t>
            </a:r>
            <a:r>
              <a:rPr sz="1800" dirty="0">
                <a:solidFill>
                  <a:schemeClr val="tx1"/>
                </a:solidFill>
                <a:latin typeface="Times New Roman"/>
                <a:cs typeface="Times New Roman"/>
              </a:rPr>
              <a:t>Generating</a:t>
            </a:r>
            <a:r>
              <a:rPr sz="1800" spc="-20" dirty="0">
                <a:solidFill>
                  <a:schemeClr val="tx1"/>
                </a:solidFill>
                <a:latin typeface="Times New Roman"/>
                <a:cs typeface="Times New Roman"/>
              </a:rPr>
              <a:t> </a:t>
            </a:r>
            <a:r>
              <a:rPr sz="1800" dirty="0">
                <a:solidFill>
                  <a:schemeClr val="tx1"/>
                </a:solidFill>
                <a:latin typeface="Times New Roman"/>
                <a:cs typeface="Times New Roman"/>
              </a:rPr>
              <a:t>Bounding</a:t>
            </a:r>
            <a:r>
              <a:rPr sz="1800" spc="-20" dirty="0">
                <a:solidFill>
                  <a:schemeClr val="tx1"/>
                </a:solidFill>
                <a:latin typeface="Times New Roman"/>
                <a:cs typeface="Times New Roman"/>
              </a:rPr>
              <a:t> </a:t>
            </a:r>
            <a:r>
              <a:rPr sz="1800" spc="-95" dirty="0">
                <a:solidFill>
                  <a:schemeClr val="tx1"/>
                </a:solidFill>
                <a:latin typeface="Times New Roman"/>
                <a:cs typeface="Times New Roman"/>
              </a:rPr>
              <a:t>Boxes</a:t>
            </a:r>
            <a:endParaRPr sz="1800" dirty="0">
              <a:solidFill>
                <a:schemeClr val="tx1"/>
              </a:solidFill>
              <a:latin typeface="Times New Roman"/>
              <a:cs typeface="Times New Roman"/>
            </a:endParaRPr>
          </a:p>
          <a:p>
            <a:pPr marL="355600" indent="-342900">
              <a:lnSpc>
                <a:spcPct val="100000"/>
              </a:lnSpc>
              <a:buFont typeface="Wingdings" panose="05000000000000000000" pitchFamily="2" charset="2"/>
              <a:buChar char="q"/>
              <a:tabLst>
                <a:tab pos="355600" algn="l"/>
              </a:tabLst>
            </a:pPr>
            <a:r>
              <a:rPr sz="1800" spc="-85" dirty="0">
                <a:solidFill>
                  <a:schemeClr val="tx1"/>
                </a:solidFill>
                <a:latin typeface="Times New Roman"/>
                <a:cs typeface="Times New Roman"/>
              </a:rPr>
              <a:t>Sa</a:t>
            </a:r>
            <a:r>
              <a:rPr sz="1800" spc="-200" dirty="0">
                <a:solidFill>
                  <a:schemeClr val="tx1"/>
                </a:solidFill>
                <a:latin typeface="Times New Roman"/>
                <a:cs typeface="Times New Roman"/>
              </a:rPr>
              <a:t>v</a:t>
            </a:r>
            <a:r>
              <a:rPr sz="1800" spc="-50" dirty="0">
                <a:solidFill>
                  <a:schemeClr val="tx1"/>
                </a:solidFill>
                <a:latin typeface="Times New Roman"/>
                <a:cs typeface="Times New Roman"/>
              </a:rPr>
              <a:t>e</a:t>
            </a:r>
            <a:r>
              <a:rPr sz="1800" spc="-15" dirty="0">
                <a:solidFill>
                  <a:schemeClr val="tx1"/>
                </a:solidFill>
                <a:latin typeface="Times New Roman"/>
                <a:cs typeface="Times New Roman"/>
              </a:rPr>
              <a:t> </a:t>
            </a:r>
            <a:r>
              <a:rPr sz="1800" spc="45" dirty="0">
                <a:solidFill>
                  <a:schemeClr val="tx1"/>
                </a:solidFill>
                <a:latin typeface="Times New Roman"/>
                <a:cs typeface="Times New Roman"/>
              </a:rPr>
              <a:t>t</a:t>
            </a:r>
            <a:r>
              <a:rPr sz="1800" spc="70" dirty="0">
                <a:solidFill>
                  <a:schemeClr val="tx1"/>
                </a:solidFill>
                <a:latin typeface="Times New Roman"/>
                <a:cs typeface="Times New Roman"/>
              </a:rPr>
              <a:t>h</a:t>
            </a:r>
            <a:r>
              <a:rPr sz="1800" spc="-50" dirty="0">
                <a:solidFill>
                  <a:schemeClr val="tx1"/>
                </a:solidFill>
                <a:latin typeface="Times New Roman"/>
                <a:cs typeface="Times New Roman"/>
              </a:rPr>
              <a:t>e</a:t>
            </a:r>
            <a:r>
              <a:rPr sz="1800" dirty="0">
                <a:solidFill>
                  <a:schemeClr val="tx1"/>
                </a:solidFill>
                <a:latin typeface="Times New Roman"/>
                <a:cs typeface="Times New Roman"/>
              </a:rPr>
              <a:t> </a:t>
            </a:r>
            <a:r>
              <a:rPr sz="1800" spc="40" dirty="0">
                <a:solidFill>
                  <a:schemeClr val="tx1"/>
                </a:solidFill>
                <a:latin typeface="Times New Roman"/>
                <a:cs typeface="Times New Roman"/>
              </a:rPr>
              <a:t>ann</a:t>
            </a:r>
            <a:r>
              <a:rPr sz="1800" spc="20" dirty="0">
                <a:solidFill>
                  <a:schemeClr val="tx1"/>
                </a:solidFill>
                <a:latin typeface="Times New Roman"/>
                <a:cs typeface="Times New Roman"/>
              </a:rPr>
              <a:t>o</a:t>
            </a:r>
            <a:r>
              <a:rPr sz="1800" spc="70" dirty="0">
                <a:solidFill>
                  <a:schemeClr val="tx1"/>
                </a:solidFill>
                <a:latin typeface="Times New Roman"/>
                <a:cs typeface="Times New Roman"/>
              </a:rPr>
              <a:t>t</a:t>
            </a:r>
            <a:r>
              <a:rPr sz="1800" spc="-10" dirty="0">
                <a:solidFill>
                  <a:schemeClr val="tx1"/>
                </a:solidFill>
                <a:latin typeface="Times New Roman"/>
                <a:cs typeface="Times New Roman"/>
              </a:rPr>
              <a:t>ati</a:t>
            </a:r>
            <a:r>
              <a:rPr sz="1800" spc="-15" dirty="0">
                <a:solidFill>
                  <a:schemeClr val="tx1"/>
                </a:solidFill>
                <a:latin typeface="Times New Roman"/>
                <a:cs typeface="Times New Roman"/>
              </a:rPr>
              <a:t>o</a:t>
            </a:r>
            <a:r>
              <a:rPr sz="1800" spc="-5" dirty="0">
                <a:solidFill>
                  <a:schemeClr val="tx1"/>
                </a:solidFill>
                <a:latin typeface="Times New Roman"/>
                <a:cs typeface="Times New Roman"/>
              </a:rPr>
              <a:t>n</a:t>
            </a:r>
            <a:r>
              <a:rPr sz="1800" dirty="0">
                <a:solidFill>
                  <a:schemeClr val="tx1"/>
                </a:solidFill>
                <a:latin typeface="Times New Roman"/>
                <a:cs typeface="Times New Roman"/>
              </a:rPr>
              <a:t>s</a:t>
            </a:r>
            <a:r>
              <a:rPr sz="1800" spc="-20" dirty="0">
                <a:solidFill>
                  <a:schemeClr val="tx1"/>
                </a:solidFill>
                <a:latin typeface="Times New Roman"/>
                <a:cs typeface="Times New Roman"/>
              </a:rPr>
              <a:t> </a:t>
            </a:r>
            <a:r>
              <a:rPr sz="1800" spc="-45" dirty="0">
                <a:solidFill>
                  <a:schemeClr val="tx1"/>
                </a:solidFill>
                <a:latin typeface="Times New Roman"/>
                <a:cs typeface="Times New Roman"/>
              </a:rPr>
              <a:t>o</a:t>
            </a:r>
            <a:r>
              <a:rPr sz="1800" spc="-30" dirty="0">
                <a:solidFill>
                  <a:schemeClr val="tx1"/>
                </a:solidFill>
                <a:latin typeface="Times New Roman"/>
                <a:cs typeface="Times New Roman"/>
              </a:rPr>
              <a:t>f</a:t>
            </a:r>
            <a:r>
              <a:rPr sz="1800" dirty="0">
                <a:solidFill>
                  <a:schemeClr val="tx1"/>
                </a:solidFill>
                <a:latin typeface="Times New Roman"/>
                <a:cs typeface="Times New Roman"/>
              </a:rPr>
              <a:t> </a:t>
            </a:r>
            <a:r>
              <a:rPr sz="1800" spc="-65" dirty="0">
                <a:solidFill>
                  <a:schemeClr val="tx1"/>
                </a:solidFill>
                <a:latin typeface="Times New Roman"/>
                <a:cs typeface="Times New Roman"/>
              </a:rPr>
              <a:t>ea</a:t>
            </a:r>
            <a:r>
              <a:rPr sz="1800" spc="-95" dirty="0">
                <a:solidFill>
                  <a:schemeClr val="tx1"/>
                </a:solidFill>
                <a:latin typeface="Times New Roman"/>
                <a:cs typeface="Times New Roman"/>
              </a:rPr>
              <a:t>c</a:t>
            </a:r>
            <a:r>
              <a:rPr sz="1800" spc="85" dirty="0">
                <a:solidFill>
                  <a:schemeClr val="tx1"/>
                </a:solidFill>
                <a:latin typeface="Times New Roman"/>
                <a:cs typeface="Times New Roman"/>
              </a:rPr>
              <a:t>h</a:t>
            </a:r>
            <a:r>
              <a:rPr sz="1800" spc="-10" dirty="0">
                <a:solidFill>
                  <a:schemeClr val="tx1"/>
                </a:solidFill>
                <a:latin typeface="Times New Roman"/>
                <a:cs typeface="Times New Roman"/>
              </a:rPr>
              <a:t> </a:t>
            </a:r>
            <a:r>
              <a:rPr sz="1800" spc="-50" dirty="0">
                <a:solidFill>
                  <a:schemeClr val="tx1"/>
                </a:solidFill>
                <a:latin typeface="Times New Roman"/>
                <a:cs typeface="Times New Roman"/>
              </a:rPr>
              <a:t>image</a:t>
            </a:r>
            <a:endParaRPr sz="1800" dirty="0">
              <a:solidFill>
                <a:schemeClr val="tx1"/>
              </a:solidFill>
              <a:latin typeface="Times New Roman"/>
              <a:cs typeface="Times New Roman"/>
            </a:endParaRPr>
          </a:p>
          <a:p>
            <a:pPr marL="355600" indent="-342900">
              <a:lnSpc>
                <a:spcPct val="100000"/>
              </a:lnSpc>
              <a:buFont typeface="Wingdings" panose="05000000000000000000" pitchFamily="2" charset="2"/>
              <a:buChar char="q"/>
              <a:tabLst>
                <a:tab pos="355600" algn="l"/>
              </a:tabLst>
            </a:pPr>
            <a:r>
              <a:rPr sz="1800" spc="-50" dirty="0">
                <a:solidFill>
                  <a:schemeClr val="tx1"/>
                </a:solidFill>
                <a:latin typeface="Times New Roman"/>
                <a:cs typeface="Times New Roman"/>
              </a:rPr>
              <a:t>Draw</a:t>
            </a:r>
            <a:r>
              <a:rPr sz="1800" spc="-5" dirty="0">
                <a:solidFill>
                  <a:schemeClr val="tx1"/>
                </a:solidFill>
                <a:latin typeface="Times New Roman"/>
                <a:cs typeface="Times New Roman"/>
              </a:rPr>
              <a:t> </a:t>
            </a:r>
            <a:r>
              <a:rPr sz="1800" spc="10" dirty="0">
                <a:solidFill>
                  <a:schemeClr val="tx1"/>
                </a:solidFill>
                <a:latin typeface="Times New Roman"/>
                <a:cs typeface="Times New Roman"/>
              </a:rPr>
              <a:t>bounding</a:t>
            </a:r>
            <a:r>
              <a:rPr sz="1800" spc="-35" dirty="0">
                <a:solidFill>
                  <a:schemeClr val="tx1"/>
                </a:solidFill>
                <a:latin typeface="Times New Roman"/>
                <a:cs typeface="Times New Roman"/>
              </a:rPr>
              <a:t> </a:t>
            </a:r>
            <a:r>
              <a:rPr sz="1800" spc="-50" dirty="0">
                <a:solidFill>
                  <a:schemeClr val="tx1"/>
                </a:solidFill>
                <a:latin typeface="Times New Roman"/>
                <a:cs typeface="Times New Roman"/>
              </a:rPr>
              <a:t>box</a:t>
            </a:r>
            <a:r>
              <a:rPr sz="1800" spc="-15" dirty="0">
                <a:solidFill>
                  <a:schemeClr val="tx1"/>
                </a:solidFill>
                <a:latin typeface="Times New Roman"/>
                <a:cs typeface="Times New Roman"/>
              </a:rPr>
              <a:t> </a:t>
            </a:r>
            <a:r>
              <a:rPr sz="1800" spc="50" dirty="0">
                <a:solidFill>
                  <a:schemeClr val="tx1"/>
                </a:solidFill>
                <a:latin typeface="Times New Roman"/>
                <a:cs typeface="Times New Roman"/>
              </a:rPr>
              <a:t>on</a:t>
            </a:r>
            <a:r>
              <a:rPr sz="1800" spc="-10" dirty="0">
                <a:solidFill>
                  <a:schemeClr val="tx1"/>
                </a:solidFill>
                <a:latin typeface="Times New Roman"/>
                <a:cs typeface="Times New Roman"/>
              </a:rPr>
              <a:t> </a:t>
            </a:r>
            <a:r>
              <a:rPr sz="1800" spc="-35" dirty="0">
                <a:solidFill>
                  <a:schemeClr val="tx1"/>
                </a:solidFill>
                <a:latin typeface="Times New Roman"/>
                <a:cs typeface="Times New Roman"/>
              </a:rPr>
              <a:t>each</a:t>
            </a:r>
            <a:r>
              <a:rPr sz="1800" spc="-10" dirty="0">
                <a:solidFill>
                  <a:schemeClr val="tx1"/>
                </a:solidFill>
                <a:latin typeface="Times New Roman"/>
                <a:cs typeface="Times New Roman"/>
              </a:rPr>
              <a:t> </a:t>
            </a:r>
            <a:r>
              <a:rPr sz="1800" spc="-55" dirty="0">
                <a:solidFill>
                  <a:schemeClr val="tx1"/>
                </a:solidFill>
                <a:latin typeface="Times New Roman"/>
                <a:cs typeface="Times New Roman"/>
              </a:rPr>
              <a:t>image</a:t>
            </a:r>
            <a:endParaRPr sz="1800" dirty="0">
              <a:solidFill>
                <a:schemeClr val="tx1"/>
              </a:solidFill>
              <a:latin typeface="Times New Roman"/>
              <a:cs typeface="Times New Roman"/>
            </a:endParaRPr>
          </a:p>
          <a:p>
            <a:pPr marL="355600" indent="-342900">
              <a:lnSpc>
                <a:spcPct val="100000"/>
              </a:lnSpc>
              <a:buFont typeface="Wingdings" panose="05000000000000000000" pitchFamily="2" charset="2"/>
              <a:buChar char="q"/>
              <a:tabLst>
                <a:tab pos="355600" algn="l"/>
              </a:tabLst>
            </a:pPr>
            <a:r>
              <a:rPr sz="1800" dirty="0">
                <a:solidFill>
                  <a:schemeClr val="tx1"/>
                </a:solidFill>
                <a:latin typeface="Times New Roman"/>
                <a:cs typeface="Times New Roman"/>
              </a:rPr>
              <a:t>Convert</a:t>
            </a:r>
            <a:r>
              <a:rPr sz="1800" spc="-30" dirty="0">
                <a:solidFill>
                  <a:schemeClr val="tx1"/>
                </a:solidFill>
                <a:latin typeface="Times New Roman"/>
                <a:cs typeface="Times New Roman"/>
              </a:rPr>
              <a:t> </a:t>
            </a:r>
            <a:r>
              <a:rPr sz="1800" spc="20" dirty="0">
                <a:solidFill>
                  <a:schemeClr val="tx1"/>
                </a:solidFill>
                <a:latin typeface="Times New Roman"/>
                <a:cs typeface="Times New Roman"/>
              </a:rPr>
              <a:t>the</a:t>
            </a:r>
            <a:r>
              <a:rPr sz="1800" spc="10" dirty="0">
                <a:solidFill>
                  <a:schemeClr val="tx1"/>
                </a:solidFill>
                <a:latin typeface="Times New Roman"/>
                <a:cs typeface="Times New Roman"/>
              </a:rPr>
              <a:t> </a:t>
            </a:r>
            <a:r>
              <a:rPr sz="1800" spc="15" dirty="0">
                <a:solidFill>
                  <a:schemeClr val="tx1"/>
                </a:solidFill>
                <a:latin typeface="Times New Roman"/>
                <a:cs typeface="Times New Roman"/>
              </a:rPr>
              <a:t>annotations</a:t>
            </a:r>
            <a:r>
              <a:rPr sz="1800" spc="-35" dirty="0">
                <a:solidFill>
                  <a:schemeClr val="tx1"/>
                </a:solidFill>
                <a:latin typeface="Times New Roman"/>
                <a:cs typeface="Times New Roman"/>
              </a:rPr>
              <a:t> </a:t>
            </a:r>
            <a:r>
              <a:rPr sz="1800" spc="15" dirty="0">
                <a:solidFill>
                  <a:schemeClr val="tx1"/>
                </a:solidFill>
                <a:latin typeface="Times New Roman"/>
                <a:cs typeface="Times New Roman"/>
              </a:rPr>
              <a:t>to</a:t>
            </a:r>
            <a:r>
              <a:rPr sz="1800" spc="5" dirty="0">
                <a:solidFill>
                  <a:schemeClr val="tx1"/>
                </a:solidFill>
                <a:latin typeface="Times New Roman"/>
                <a:cs typeface="Times New Roman"/>
              </a:rPr>
              <a:t> </a:t>
            </a:r>
            <a:r>
              <a:rPr sz="1800" spc="-75" dirty="0">
                <a:solidFill>
                  <a:schemeClr val="tx1"/>
                </a:solidFill>
                <a:latin typeface="Times New Roman"/>
                <a:cs typeface="Times New Roman"/>
              </a:rPr>
              <a:t>yolo</a:t>
            </a:r>
            <a:r>
              <a:rPr sz="1800" dirty="0">
                <a:solidFill>
                  <a:schemeClr val="tx1"/>
                </a:solidFill>
                <a:latin typeface="Times New Roman"/>
                <a:cs typeface="Times New Roman"/>
              </a:rPr>
              <a:t> </a:t>
            </a:r>
            <a:r>
              <a:rPr sz="1800" spc="-15" dirty="0">
                <a:solidFill>
                  <a:schemeClr val="tx1"/>
                </a:solidFill>
                <a:latin typeface="Times New Roman"/>
                <a:cs typeface="Times New Roman"/>
              </a:rPr>
              <a:t>format</a:t>
            </a:r>
            <a:endParaRPr sz="1800" dirty="0">
              <a:solidFill>
                <a:schemeClr val="tx1"/>
              </a:solidFill>
              <a:latin typeface="Times New Roman"/>
              <a:cs typeface="Times New Roman"/>
            </a:endParaRPr>
          </a:p>
          <a:p>
            <a:pPr marL="355600" marR="193675" indent="-342900">
              <a:lnSpc>
                <a:spcPct val="100000"/>
              </a:lnSpc>
              <a:buFont typeface="Wingdings" panose="05000000000000000000" pitchFamily="2" charset="2"/>
              <a:buChar char="q"/>
              <a:tabLst>
                <a:tab pos="355600" algn="l"/>
              </a:tabLst>
            </a:pPr>
            <a:r>
              <a:rPr sz="1800" spc="-35" dirty="0">
                <a:solidFill>
                  <a:schemeClr val="tx1"/>
                </a:solidFill>
                <a:latin typeface="Times New Roman"/>
                <a:cs typeface="Times New Roman"/>
              </a:rPr>
              <a:t>divide</a:t>
            </a:r>
            <a:r>
              <a:rPr sz="1800" spc="-20" dirty="0">
                <a:solidFill>
                  <a:schemeClr val="tx1"/>
                </a:solidFill>
                <a:latin typeface="Times New Roman"/>
                <a:cs typeface="Times New Roman"/>
              </a:rPr>
              <a:t> </a:t>
            </a:r>
            <a:r>
              <a:rPr sz="1800" spc="-40" dirty="0">
                <a:solidFill>
                  <a:schemeClr val="tx1"/>
                </a:solidFill>
                <a:latin typeface="Times New Roman"/>
                <a:cs typeface="Times New Roman"/>
              </a:rPr>
              <a:t>a</a:t>
            </a:r>
            <a:r>
              <a:rPr sz="1800" spc="-5" dirty="0">
                <a:solidFill>
                  <a:schemeClr val="tx1"/>
                </a:solidFill>
                <a:latin typeface="Times New Roman"/>
                <a:cs typeface="Times New Roman"/>
              </a:rPr>
              <a:t> </a:t>
            </a:r>
            <a:r>
              <a:rPr sz="1800" spc="-15" dirty="0">
                <a:solidFill>
                  <a:schemeClr val="tx1"/>
                </a:solidFill>
                <a:latin typeface="Times New Roman"/>
                <a:cs typeface="Times New Roman"/>
              </a:rPr>
              <a:t>dataset </a:t>
            </a:r>
            <a:r>
              <a:rPr sz="1800" spc="-40" dirty="0">
                <a:solidFill>
                  <a:schemeClr val="tx1"/>
                </a:solidFill>
                <a:latin typeface="Times New Roman"/>
                <a:cs typeface="Times New Roman"/>
              </a:rPr>
              <a:t>of</a:t>
            </a:r>
            <a:r>
              <a:rPr sz="1800" spc="-5" dirty="0">
                <a:solidFill>
                  <a:schemeClr val="tx1"/>
                </a:solidFill>
                <a:latin typeface="Times New Roman"/>
                <a:cs typeface="Times New Roman"/>
              </a:rPr>
              <a:t> </a:t>
            </a:r>
            <a:r>
              <a:rPr sz="1800" spc="-60" dirty="0">
                <a:solidFill>
                  <a:schemeClr val="tx1"/>
                </a:solidFill>
                <a:latin typeface="Times New Roman"/>
                <a:cs typeface="Times New Roman"/>
              </a:rPr>
              <a:t>images</a:t>
            </a:r>
            <a:r>
              <a:rPr sz="1800" spc="-15" dirty="0">
                <a:solidFill>
                  <a:schemeClr val="tx1"/>
                </a:solidFill>
                <a:latin typeface="Times New Roman"/>
                <a:cs typeface="Times New Roman"/>
              </a:rPr>
              <a:t> </a:t>
            </a:r>
            <a:r>
              <a:rPr sz="1800" spc="30" dirty="0">
                <a:solidFill>
                  <a:schemeClr val="tx1"/>
                </a:solidFill>
                <a:latin typeface="Times New Roman"/>
                <a:cs typeface="Times New Roman"/>
              </a:rPr>
              <a:t>and</a:t>
            </a:r>
            <a:r>
              <a:rPr sz="1800" spc="-15" dirty="0">
                <a:solidFill>
                  <a:schemeClr val="tx1"/>
                </a:solidFill>
                <a:latin typeface="Times New Roman"/>
                <a:cs typeface="Times New Roman"/>
              </a:rPr>
              <a:t> </a:t>
            </a:r>
            <a:r>
              <a:rPr sz="1800" spc="10" dirty="0">
                <a:solidFill>
                  <a:schemeClr val="tx1"/>
                </a:solidFill>
                <a:latin typeface="Times New Roman"/>
                <a:cs typeface="Times New Roman"/>
              </a:rPr>
              <a:t>their</a:t>
            </a:r>
            <a:r>
              <a:rPr sz="1800" spc="-15" dirty="0">
                <a:solidFill>
                  <a:schemeClr val="tx1"/>
                </a:solidFill>
                <a:latin typeface="Times New Roman"/>
                <a:cs typeface="Times New Roman"/>
              </a:rPr>
              <a:t> corresponding </a:t>
            </a:r>
            <a:r>
              <a:rPr sz="1800" spc="-10" dirty="0">
                <a:solidFill>
                  <a:schemeClr val="tx1"/>
                </a:solidFill>
                <a:latin typeface="Times New Roman"/>
                <a:cs typeface="Times New Roman"/>
              </a:rPr>
              <a:t> </a:t>
            </a:r>
            <a:r>
              <a:rPr sz="1800" spc="15" dirty="0">
                <a:solidFill>
                  <a:schemeClr val="tx1"/>
                </a:solidFill>
                <a:latin typeface="Times New Roman"/>
                <a:cs typeface="Times New Roman"/>
              </a:rPr>
              <a:t>bounding </a:t>
            </a:r>
            <a:r>
              <a:rPr sz="1800" spc="-50" dirty="0">
                <a:solidFill>
                  <a:schemeClr val="tx1"/>
                </a:solidFill>
                <a:latin typeface="Times New Roman"/>
                <a:cs typeface="Times New Roman"/>
              </a:rPr>
              <a:t>box labels </a:t>
            </a:r>
            <a:r>
              <a:rPr sz="1800" spc="25" dirty="0">
                <a:solidFill>
                  <a:schemeClr val="tx1"/>
                </a:solidFill>
                <a:latin typeface="Times New Roman"/>
                <a:cs typeface="Times New Roman"/>
              </a:rPr>
              <a:t>into </a:t>
            </a:r>
            <a:r>
              <a:rPr sz="1800" dirty="0">
                <a:solidFill>
                  <a:schemeClr val="tx1"/>
                </a:solidFill>
                <a:latin typeface="Times New Roman"/>
                <a:cs typeface="Times New Roman"/>
              </a:rPr>
              <a:t>training </a:t>
            </a:r>
            <a:r>
              <a:rPr sz="1800" spc="30" dirty="0">
                <a:solidFill>
                  <a:schemeClr val="tx1"/>
                </a:solidFill>
                <a:latin typeface="Times New Roman"/>
                <a:cs typeface="Times New Roman"/>
              </a:rPr>
              <a:t>and </a:t>
            </a:r>
            <a:r>
              <a:rPr sz="1800" spc="-20" dirty="0">
                <a:solidFill>
                  <a:schemeClr val="tx1"/>
                </a:solidFill>
                <a:latin typeface="Times New Roman"/>
                <a:cs typeface="Times New Roman"/>
              </a:rPr>
              <a:t>validation </a:t>
            </a:r>
            <a:r>
              <a:rPr sz="1800" spc="-60" dirty="0">
                <a:solidFill>
                  <a:schemeClr val="tx1"/>
                </a:solidFill>
                <a:latin typeface="Times New Roman"/>
                <a:cs typeface="Times New Roman"/>
              </a:rPr>
              <a:t>sets </a:t>
            </a:r>
            <a:r>
              <a:rPr sz="1800" spc="-484" dirty="0">
                <a:solidFill>
                  <a:schemeClr val="tx1"/>
                </a:solidFill>
                <a:latin typeface="Times New Roman"/>
                <a:cs typeface="Times New Roman"/>
              </a:rPr>
              <a:t> </a:t>
            </a:r>
            <a:r>
              <a:rPr sz="1800" spc="-35" dirty="0">
                <a:solidFill>
                  <a:schemeClr val="tx1"/>
                </a:solidFill>
                <a:latin typeface="Times New Roman"/>
                <a:cs typeface="Times New Roman"/>
              </a:rPr>
              <a:t>using</a:t>
            </a:r>
            <a:r>
              <a:rPr sz="1800" spc="-15" dirty="0">
                <a:solidFill>
                  <a:schemeClr val="tx1"/>
                </a:solidFill>
                <a:latin typeface="Times New Roman"/>
                <a:cs typeface="Times New Roman"/>
              </a:rPr>
              <a:t> </a:t>
            </a:r>
            <a:r>
              <a:rPr sz="1800" spc="30" dirty="0">
                <a:solidFill>
                  <a:schemeClr val="tx1"/>
                </a:solidFill>
                <a:latin typeface="Times New Roman"/>
                <a:cs typeface="Times New Roman"/>
              </a:rPr>
              <a:t>an</a:t>
            </a:r>
            <a:r>
              <a:rPr sz="1800" dirty="0">
                <a:solidFill>
                  <a:schemeClr val="tx1"/>
                </a:solidFill>
                <a:latin typeface="Times New Roman"/>
                <a:cs typeface="Times New Roman"/>
              </a:rPr>
              <a:t> </a:t>
            </a:r>
            <a:r>
              <a:rPr sz="1800" spc="-15" dirty="0">
                <a:solidFill>
                  <a:schemeClr val="tx1"/>
                </a:solidFill>
                <a:latin typeface="Times New Roman"/>
                <a:cs typeface="Times New Roman"/>
              </a:rPr>
              <a:t>80:30</a:t>
            </a:r>
            <a:r>
              <a:rPr sz="1800" spc="-25" dirty="0">
                <a:solidFill>
                  <a:schemeClr val="tx1"/>
                </a:solidFill>
                <a:latin typeface="Times New Roman"/>
                <a:cs typeface="Times New Roman"/>
              </a:rPr>
              <a:t> </a:t>
            </a:r>
            <a:r>
              <a:rPr sz="1800" spc="5" dirty="0">
                <a:solidFill>
                  <a:schemeClr val="tx1"/>
                </a:solidFill>
                <a:latin typeface="Times New Roman"/>
                <a:cs typeface="Times New Roman"/>
              </a:rPr>
              <a:t>ratio</a:t>
            </a:r>
            <a:endParaRPr sz="1800" dirty="0">
              <a:solidFill>
                <a:schemeClr val="tx1"/>
              </a:solidFill>
              <a:latin typeface="Times New Roman"/>
              <a:cs typeface="Times New Roman"/>
            </a:endParaRPr>
          </a:p>
          <a:p>
            <a:pPr marL="355600" marR="80645" indent="-342900">
              <a:lnSpc>
                <a:spcPct val="100000"/>
              </a:lnSpc>
              <a:spcBef>
                <a:spcPts val="5"/>
              </a:spcBef>
              <a:buFont typeface="Wingdings" panose="05000000000000000000" pitchFamily="2" charset="2"/>
              <a:buChar char="q"/>
              <a:tabLst>
                <a:tab pos="355600" algn="l"/>
              </a:tabLst>
            </a:pPr>
            <a:r>
              <a:rPr sz="1800" spc="-90" dirty="0">
                <a:solidFill>
                  <a:schemeClr val="tx1"/>
                </a:solidFill>
                <a:latin typeface="Times New Roman"/>
                <a:cs typeface="Times New Roman"/>
              </a:rPr>
              <a:t>Move</a:t>
            </a:r>
            <a:r>
              <a:rPr sz="1800" spc="-5" dirty="0">
                <a:solidFill>
                  <a:schemeClr val="tx1"/>
                </a:solidFill>
                <a:latin typeface="Times New Roman"/>
                <a:cs typeface="Times New Roman"/>
              </a:rPr>
              <a:t> </a:t>
            </a:r>
            <a:r>
              <a:rPr sz="1800" spc="-65" dirty="0">
                <a:solidFill>
                  <a:schemeClr val="tx1"/>
                </a:solidFill>
                <a:latin typeface="Times New Roman"/>
                <a:cs typeface="Times New Roman"/>
              </a:rPr>
              <a:t>files</a:t>
            </a:r>
            <a:r>
              <a:rPr sz="1800" spc="-5" dirty="0">
                <a:solidFill>
                  <a:schemeClr val="tx1"/>
                </a:solidFill>
                <a:latin typeface="Times New Roman"/>
                <a:cs typeface="Times New Roman"/>
              </a:rPr>
              <a:t> </a:t>
            </a:r>
            <a:r>
              <a:rPr sz="1800" spc="-55" dirty="0">
                <a:solidFill>
                  <a:schemeClr val="tx1"/>
                </a:solidFill>
                <a:latin typeface="Times New Roman"/>
                <a:cs typeface="Times New Roman"/>
              </a:rPr>
              <a:t>so</a:t>
            </a:r>
            <a:r>
              <a:rPr sz="1800" spc="5" dirty="0">
                <a:solidFill>
                  <a:schemeClr val="tx1"/>
                </a:solidFill>
                <a:latin typeface="Times New Roman"/>
                <a:cs typeface="Times New Roman"/>
              </a:rPr>
              <a:t> </a:t>
            </a:r>
            <a:r>
              <a:rPr sz="1800" spc="30" dirty="0">
                <a:solidFill>
                  <a:schemeClr val="tx1"/>
                </a:solidFill>
                <a:latin typeface="Times New Roman"/>
                <a:cs typeface="Times New Roman"/>
              </a:rPr>
              <a:t>that</a:t>
            </a:r>
            <a:r>
              <a:rPr sz="1800" spc="-10" dirty="0">
                <a:solidFill>
                  <a:schemeClr val="tx1"/>
                </a:solidFill>
                <a:latin typeface="Times New Roman"/>
                <a:cs typeface="Times New Roman"/>
              </a:rPr>
              <a:t> </a:t>
            </a:r>
            <a:r>
              <a:rPr sz="1800" spc="25" dirty="0">
                <a:solidFill>
                  <a:schemeClr val="tx1"/>
                </a:solidFill>
                <a:latin typeface="Times New Roman"/>
                <a:cs typeface="Times New Roman"/>
              </a:rPr>
              <a:t>the</a:t>
            </a:r>
            <a:r>
              <a:rPr sz="1800" spc="15" dirty="0">
                <a:solidFill>
                  <a:schemeClr val="tx1"/>
                </a:solidFill>
                <a:latin typeface="Times New Roman"/>
                <a:cs typeface="Times New Roman"/>
              </a:rPr>
              <a:t> </a:t>
            </a:r>
            <a:r>
              <a:rPr sz="1800" spc="-60" dirty="0">
                <a:solidFill>
                  <a:schemeClr val="tx1"/>
                </a:solidFill>
                <a:latin typeface="Times New Roman"/>
                <a:cs typeface="Times New Roman"/>
              </a:rPr>
              <a:t>images</a:t>
            </a:r>
            <a:r>
              <a:rPr sz="1800" spc="-20" dirty="0">
                <a:solidFill>
                  <a:schemeClr val="tx1"/>
                </a:solidFill>
                <a:latin typeface="Times New Roman"/>
                <a:cs typeface="Times New Roman"/>
              </a:rPr>
              <a:t> </a:t>
            </a:r>
            <a:r>
              <a:rPr sz="1800" spc="-30" dirty="0">
                <a:solidFill>
                  <a:schemeClr val="tx1"/>
                </a:solidFill>
                <a:latin typeface="Times New Roman"/>
                <a:cs typeface="Times New Roman"/>
              </a:rPr>
              <a:t>are</a:t>
            </a:r>
            <a:r>
              <a:rPr sz="1800" spc="-15" dirty="0">
                <a:solidFill>
                  <a:schemeClr val="tx1"/>
                </a:solidFill>
                <a:latin typeface="Times New Roman"/>
                <a:cs typeface="Times New Roman"/>
              </a:rPr>
              <a:t> </a:t>
            </a:r>
            <a:r>
              <a:rPr sz="1800" spc="35" dirty="0">
                <a:solidFill>
                  <a:schemeClr val="tx1"/>
                </a:solidFill>
                <a:latin typeface="Times New Roman"/>
                <a:cs typeface="Times New Roman"/>
              </a:rPr>
              <a:t>in</a:t>
            </a:r>
            <a:r>
              <a:rPr sz="1800" spc="-10" dirty="0">
                <a:solidFill>
                  <a:schemeClr val="tx1"/>
                </a:solidFill>
                <a:latin typeface="Times New Roman"/>
                <a:cs typeface="Times New Roman"/>
              </a:rPr>
              <a:t> </a:t>
            </a:r>
            <a:r>
              <a:rPr sz="1800" spc="-40" dirty="0">
                <a:solidFill>
                  <a:schemeClr val="tx1"/>
                </a:solidFill>
                <a:latin typeface="Times New Roman"/>
                <a:cs typeface="Times New Roman"/>
              </a:rPr>
              <a:t>a</a:t>
            </a:r>
            <a:r>
              <a:rPr sz="1800" spc="-5" dirty="0">
                <a:solidFill>
                  <a:schemeClr val="tx1"/>
                </a:solidFill>
                <a:latin typeface="Times New Roman"/>
                <a:cs typeface="Times New Roman"/>
              </a:rPr>
              <a:t> </a:t>
            </a:r>
            <a:r>
              <a:rPr sz="1800" spc="-30" dirty="0">
                <a:solidFill>
                  <a:schemeClr val="tx1"/>
                </a:solidFill>
                <a:latin typeface="Times New Roman"/>
                <a:cs typeface="Times New Roman"/>
              </a:rPr>
              <a:t>folder</a:t>
            </a:r>
            <a:r>
              <a:rPr sz="1800" spc="5" dirty="0">
                <a:solidFill>
                  <a:schemeClr val="tx1"/>
                </a:solidFill>
                <a:latin typeface="Times New Roman"/>
                <a:cs typeface="Times New Roman"/>
              </a:rPr>
              <a:t> </a:t>
            </a:r>
            <a:r>
              <a:rPr lang="en-US" sz="1800" spc="5" dirty="0">
                <a:solidFill>
                  <a:schemeClr val="tx1"/>
                </a:solidFill>
                <a:latin typeface="Times New Roman"/>
                <a:cs typeface="Times New Roman"/>
              </a:rPr>
              <a:t>of 2 Folders (train and </a:t>
            </a:r>
            <a:r>
              <a:rPr lang="en-US" sz="1800" spc="5" dirty="0" err="1">
                <a:solidFill>
                  <a:schemeClr val="tx1"/>
                </a:solidFill>
                <a:latin typeface="Times New Roman"/>
                <a:cs typeface="Times New Roman"/>
              </a:rPr>
              <a:t>val</a:t>
            </a:r>
            <a:r>
              <a:rPr lang="en-US" sz="1800" spc="5" dirty="0">
                <a:solidFill>
                  <a:schemeClr val="tx1"/>
                </a:solidFill>
                <a:latin typeface="Times New Roman"/>
                <a:cs typeface="Times New Roman"/>
              </a:rPr>
              <a:t>) and in each folder </a:t>
            </a:r>
            <a:r>
              <a:rPr lang="en-US" sz="1800" spc="30" dirty="0">
                <a:solidFill>
                  <a:schemeClr val="tx1"/>
                </a:solidFill>
                <a:latin typeface="Times New Roman"/>
                <a:cs typeface="Times New Roman"/>
              </a:rPr>
              <a:t>it</a:t>
            </a:r>
            <a:r>
              <a:rPr sz="1800" spc="-5" dirty="0">
                <a:solidFill>
                  <a:schemeClr val="tx1"/>
                </a:solidFill>
                <a:latin typeface="Times New Roman"/>
                <a:cs typeface="Times New Roman"/>
              </a:rPr>
              <a:t> </a:t>
            </a:r>
            <a:r>
              <a:rPr sz="1800" spc="-20" dirty="0">
                <a:solidFill>
                  <a:schemeClr val="tx1"/>
                </a:solidFill>
                <a:latin typeface="Times New Roman"/>
                <a:cs typeface="Times New Roman"/>
              </a:rPr>
              <a:t>has</a:t>
            </a:r>
            <a:r>
              <a:rPr sz="1800" dirty="0">
                <a:solidFill>
                  <a:schemeClr val="tx1"/>
                </a:solidFill>
                <a:latin typeface="Times New Roman"/>
                <a:cs typeface="Times New Roman"/>
              </a:rPr>
              <a:t> 6 </a:t>
            </a:r>
            <a:r>
              <a:rPr sz="1800" spc="-484" dirty="0">
                <a:solidFill>
                  <a:schemeClr val="tx1"/>
                </a:solidFill>
                <a:latin typeface="Times New Roman"/>
                <a:cs typeface="Times New Roman"/>
              </a:rPr>
              <a:t> </a:t>
            </a:r>
            <a:r>
              <a:rPr sz="1800" spc="-15" dirty="0">
                <a:solidFill>
                  <a:schemeClr val="tx1"/>
                </a:solidFill>
                <a:latin typeface="Times New Roman"/>
                <a:cs typeface="Times New Roman"/>
              </a:rPr>
              <a:t>sub </a:t>
            </a:r>
            <a:r>
              <a:rPr sz="1800" spc="-45" dirty="0">
                <a:solidFill>
                  <a:schemeClr val="tx1"/>
                </a:solidFill>
                <a:latin typeface="Times New Roman"/>
                <a:cs typeface="Times New Roman"/>
              </a:rPr>
              <a:t>folders(6</a:t>
            </a:r>
            <a:r>
              <a:rPr sz="1800" spc="5" dirty="0">
                <a:solidFill>
                  <a:schemeClr val="tx1"/>
                </a:solidFill>
                <a:latin typeface="Times New Roman"/>
                <a:cs typeface="Times New Roman"/>
              </a:rPr>
              <a:t> </a:t>
            </a:r>
            <a:r>
              <a:rPr sz="1800" spc="-85" dirty="0">
                <a:solidFill>
                  <a:schemeClr val="tx1"/>
                </a:solidFill>
                <a:latin typeface="Times New Roman"/>
                <a:cs typeface="Times New Roman"/>
              </a:rPr>
              <a:t>classes)</a:t>
            </a:r>
            <a:r>
              <a:rPr sz="1800" spc="5" dirty="0">
                <a:solidFill>
                  <a:schemeClr val="tx1"/>
                </a:solidFill>
                <a:latin typeface="Times New Roman"/>
                <a:cs typeface="Times New Roman"/>
              </a:rPr>
              <a:t> </a:t>
            </a:r>
            <a:r>
              <a:rPr sz="1800" spc="30" dirty="0">
                <a:solidFill>
                  <a:schemeClr val="tx1"/>
                </a:solidFill>
                <a:latin typeface="Times New Roman"/>
                <a:cs typeface="Times New Roman"/>
              </a:rPr>
              <a:t>and</a:t>
            </a:r>
            <a:r>
              <a:rPr sz="1800" spc="-15" dirty="0">
                <a:solidFill>
                  <a:schemeClr val="tx1"/>
                </a:solidFill>
                <a:latin typeface="Times New Roman"/>
                <a:cs typeface="Times New Roman"/>
              </a:rPr>
              <a:t> </a:t>
            </a:r>
            <a:r>
              <a:rPr lang="en-US" sz="1800" spc="-40" dirty="0">
                <a:solidFill>
                  <a:schemeClr val="tx1"/>
                </a:solidFill>
                <a:latin typeface="Times New Roman"/>
                <a:cs typeface="Times New Roman"/>
              </a:rPr>
              <a:t>in each of these folders there will be two sub folders (image and label)</a:t>
            </a:r>
            <a:r>
              <a:rPr sz="1800" spc="-40" dirty="0">
                <a:solidFill>
                  <a:schemeClr val="tx1"/>
                </a:solidFill>
                <a:latin typeface="Times New Roman"/>
                <a:cs typeface="Times New Roman"/>
              </a:rPr>
              <a:t>.</a:t>
            </a:r>
            <a:endParaRPr sz="1800" dirty="0">
              <a:solidFill>
                <a:schemeClr val="tx1"/>
              </a:solidFill>
              <a:latin typeface="Times New Roman"/>
              <a:cs typeface="Times New Roman"/>
            </a:endParaRPr>
          </a:p>
          <a:p>
            <a:pPr marL="355600" indent="-342900">
              <a:lnSpc>
                <a:spcPct val="100000"/>
              </a:lnSpc>
              <a:buFont typeface="Wingdings" panose="05000000000000000000" pitchFamily="2" charset="2"/>
              <a:buChar char="q"/>
              <a:tabLst>
                <a:tab pos="355600" algn="l"/>
              </a:tabLst>
            </a:pPr>
            <a:r>
              <a:rPr sz="1800" spc="75" dirty="0">
                <a:solidFill>
                  <a:schemeClr val="tx1"/>
                </a:solidFill>
                <a:latin typeface="Times New Roman"/>
                <a:cs typeface="Times New Roman"/>
              </a:rPr>
              <a:t>C</a:t>
            </a:r>
            <a:r>
              <a:rPr sz="1800" spc="15" dirty="0">
                <a:solidFill>
                  <a:schemeClr val="tx1"/>
                </a:solidFill>
                <a:latin typeface="Times New Roman"/>
                <a:cs typeface="Times New Roman"/>
              </a:rPr>
              <a:t>r</a:t>
            </a:r>
            <a:r>
              <a:rPr sz="1800" spc="-20" dirty="0">
                <a:solidFill>
                  <a:schemeClr val="tx1"/>
                </a:solidFill>
                <a:latin typeface="Times New Roman"/>
                <a:cs typeface="Times New Roman"/>
              </a:rPr>
              <a:t>ea</a:t>
            </a:r>
            <a:r>
              <a:rPr sz="1800" spc="-25" dirty="0">
                <a:solidFill>
                  <a:schemeClr val="tx1"/>
                </a:solidFill>
                <a:latin typeface="Times New Roman"/>
                <a:cs typeface="Times New Roman"/>
              </a:rPr>
              <a:t>t</a:t>
            </a:r>
            <a:r>
              <a:rPr sz="1800" spc="-50" dirty="0">
                <a:solidFill>
                  <a:schemeClr val="tx1"/>
                </a:solidFill>
                <a:latin typeface="Times New Roman"/>
                <a:cs typeface="Times New Roman"/>
              </a:rPr>
              <a:t>e</a:t>
            </a:r>
            <a:r>
              <a:rPr sz="1800" spc="-20" dirty="0">
                <a:solidFill>
                  <a:schemeClr val="tx1"/>
                </a:solidFill>
                <a:latin typeface="Times New Roman"/>
                <a:cs typeface="Times New Roman"/>
              </a:rPr>
              <a:t> </a:t>
            </a:r>
            <a:r>
              <a:rPr sz="1800" spc="-430" dirty="0">
                <a:solidFill>
                  <a:schemeClr val="tx1"/>
                </a:solidFill>
                <a:latin typeface="Times New Roman"/>
                <a:cs typeface="Times New Roman"/>
              </a:rPr>
              <a:t>Y</a:t>
            </a:r>
            <a:r>
              <a:rPr sz="1800" spc="-35" dirty="0">
                <a:solidFill>
                  <a:schemeClr val="tx1"/>
                </a:solidFill>
                <a:latin typeface="Times New Roman"/>
                <a:cs typeface="Times New Roman"/>
              </a:rPr>
              <a:t>am</a:t>
            </a:r>
            <a:r>
              <a:rPr sz="1800" spc="-15" dirty="0">
                <a:solidFill>
                  <a:schemeClr val="tx1"/>
                </a:solidFill>
                <a:latin typeface="Times New Roman"/>
                <a:cs typeface="Times New Roman"/>
              </a:rPr>
              <a:t>l</a:t>
            </a:r>
            <a:r>
              <a:rPr sz="1800" spc="10" dirty="0">
                <a:solidFill>
                  <a:schemeClr val="tx1"/>
                </a:solidFill>
                <a:latin typeface="Times New Roman"/>
                <a:cs typeface="Times New Roman"/>
              </a:rPr>
              <a:t> </a:t>
            </a:r>
            <a:r>
              <a:rPr sz="1800" spc="-90" dirty="0">
                <a:solidFill>
                  <a:schemeClr val="tx1"/>
                </a:solidFill>
                <a:latin typeface="Times New Roman"/>
                <a:cs typeface="Times New Roman"/>
              </a:rPr>
              <a:t>F</a:t>
            </a:r>
            <a:r>
              <a:rPr sz="1800" spc="-40" dirty="0">
                <a:solidFill>
                  <a:schemeClr val="tx1"/>
                </a:solidFill>
                <a:latin typeface="Times New Roman"/>
                <a:cs typeface="Times New Roman"/>
              </a:rPr>
              <a:t>i</a:t>
            </a:r>
            <a:r>
              <a:rPr sz="1800" spc="-50" dirty="0">
                <a:solidFill>
                  <a:schemeClr val="tx1"/>
                </a:solidFill>
                <a:latin typeface="Times New Roman"/>
                <a:cs typeface="Times New Roman"/>
              </a:rPr>
              <a:t>le</a:t>
            </a:r>
            <a:endParaRPr sz="1800" dirty="0">
              <a:solidFill>
                <a:schemeClr val="tx1"/>
              </a:solidFill>
              <a:latin typeface="Times New Roman"/>
              <a:cs typeface="Times New Roman"/>
            </a:endParaRPr>
          </a:p>
        </p:txBody>
      </p:sp>
    </p:spTree>
    <p:extLst>
      <p:ext uri="{BB962C8B-B14F-4D97-AF65-F5344CB8AC3E}">
        <p14:creationId xmlns:p14="http://schemas.microsoft.com/office/powerpoint/2010/main" val="2364242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FF0D23A-CAA7-9E9D-0F6C-7D085CC44DC3}"/>
              </a:ext>
            </a:extLst>
          </p:cNvPr>
          <p:cNvSpPr txBox="1">
            <a:spLocks noGrp="1"/>
          </p:cNvSpPr>
          <p:nvPr>
            <p:ph type="title"/>
          </p:nvPr>
        </p:nvSpPr>
        <p:spPr>
          <a:xfrm>
            <a:off x="939164" y="257045"/>
            <a:ext cx="6885322" cy="334066"/>
          </a:xfrm>
          <a:prstGeom prst="rect">
            <a:avLst/>
          </a:prstGeom>
        </p:spPr>
        <p:txBody>
          <a:bodyPr vert="horz" wrap="square" lIns="0" tIns="13335" rIns="0" bIns="0" rtlCol="0">
            <a:spAutoFit/>
          </a:bodyPr>
          <a:lstStyle/>
          <a:p>
            <a:pPr marL="1458595" marR="1684020" indent="-1312545" algn="l">
              <a:spcBef>
                <a:spcPts val="105"/>
              </a:spcBef>
              <a:buClr>
                <a:srgbClr val="000000"/>
              </a:buClr>
              <a:buFont typeface="Arial"/>
            </a:pPr>
            <a:r>
              <a:rPr sz="2000" b="0" spc="-75" dirty="0">
                <a:solidFill>
                  <a:schemeClr val="tx1"/>
                </a:solidFill>
                <a:latin typeface="Times New Roman"/>
                <a:cs typeface="Times New Roman"/>
                <a:sym typeface="Arial"/>
              </a:rPr>
              <a:t>Face Recognition Model </a:t>
            </a:r>
            <a:r>
              <a:rPr lang="en-US" sz="2000" b="0" spc="-75" dirty="0">
                <a:solidFill>
                  <a:schemeClr val="tx1"/>
                </a:solidFill>
                <a:latin typeface="Times New Roman"/>
                <a:cs typeface="Times New Roman"/>
                <a:sym typeface="Arial"/>
              </a:rPr>
              <a:t>MobileNet</a:t>
            </a:r>
            <a:r>
              <a:rPr sz="2000" b="0" spc="-75" dirty="0">
                <a:solidFill>
                  <a:schemeClr val="tx1"/>
                </a:solidFill>
                <a:latin typeface="Times New Roman"/>
                <a:cs typeface="Times New Roman"/>
                <a:sym typeface="Arial"/>
              </a:rPr>
              <a:t> Preprocessing</a:t>
            </a:r>
          </a:p>
        </p:txBody>
      </p:sp>
      <p:sp>
        <p:nvSpPr>
          <p:cNvPr id="14" name="object 3">
            <a:extLst>
              <a:ext uri="{FF2B5EF4-FFF2-40B4-BE49-F238E27FC236}">
                <a16:creationId xmlns:a16="http://schemas.microsoft.com/office/drawing/2014/main" id="{38B9AC14-2F46-D474-598F-33BC032D6ED3}"/>
              </a:ext>
            </a:extLst>
          </p:cNvPr>
          <p:cNvSpPr txBox="1"/>
          <p:nvPr/>
        </p:nvSpPr>
        <p:spPr>
          <a:xfrm>
            <a:off x="2294383" y="832622"/>
            <a:ext cx="4871085" cy="4450577"/>
          </a:xfrm>
          <a:prstGeom prst="rect">
            <a:avLst/>
          </a:prstGeom>
        </p:spPr>
        <p:txBody>
          <a:bodyPr vert="horz" wrap="square" lIns="0" tIns="13335" rIns="0" bIns="0" rtlCol="0">
            <a:spAutoFit/>
          </a:bodyPr>
          <a:lstStyle/>
          <a:p>
            <a:pPr marL="355600" indent="-342900">
              <a:lnSpc>
                <a:spcPct val="100000"/>
              </a:lnSpc>
              <a:spcBef>
                <a:spcPts val="105"/>
              </a:spcBef>
              <a:buFont typeface="Courier New"/>
              <a:buChar char="o"/>
              <a:tabLst>
                <a:tab pos="355600" algn="l"/>
              </a:tabLst>
            </a:pPr>
            <a:r>
              <a:rPr lang="en-US" sz="1800" spc="-15" dirty="0">
                <a:solidFill>
                  <a:schemeClr val="tx1"/>
                </a:solidFill>
                <a:latin typeface="Times New Roman"/>
                <a:cs typeface="Times New Roman"/>
              </a:rPr>
              <a:t>L</a:t>
            </a:r>
            <a:r>
              <a:rPr sz="1800" spc="-15" dirty="0">
                <a:solidFill>
                  <a:schemeClr val="tx1"/>
                </a:solidFill>
                <a:latin typeface="Times New Roman"/>
                <a:cs typeface="Times New Roman"/>
              </a:rPr>
              <a:t>oad</a:t>
            </a:r>
            <a:r>
              <a:rPr sz="1800" spc="-5" dirty="0">
                <a:solidFill>
                  <a:schemeClr val="tx1"/>
                </a:solidFill>
                <a:latin typeface="Times New Roman"/>
                <a:cs typeface="Times New Roman"/>
              </a:rPr>
              <a:t> </a:t>
            </a:r>
            <a:r>
              <a:rPr sz="1800" spc="30" dirty="0">
                <a:solidFill>
                  <a:schemeClr val="tx1"/>
                </a:solidFill>
                <a:latin typeface="Times New Roman"/>
                <a:cs typeface="Times New Roman"/>
              </a:rPr>
              <a:t>and</a:t>
            </a:r>
            <a:r>
              <a:rPr sz="1800" spc="-10" dirty="0">
                <a:solidFill>
                  <a:schemeClr val="tx1"/>
                </a:solidFill>
                <a:latin typeface="Times New Roman"/>
                <a:cs typeface="Times New Roman"/>
              </a:rPr>
              <a:t> </a:t>
            </a:r>
            <a:r>
              <a:rPr sz="1800" spc="-25" dirty="0">
                <a:solidFill>
                  <a:schemeClr val="tx1"/>
                </a:solidFill>
                <a:latin typeface="Times New Roman"/>
                <a:cs typeface="Times New Roman"/>
              </a:rPr>
              <a:t>convert</a:t>
            </a:r>
            <a:r>
              <a:rPr sz="1800" spc="-35" dirty="0">
                <a:solidFill>
                  <a:schemeClr val="tx1"/>
                </a:solidFill>
                <a:latin typeface="Times New Roman"/>
                <a:cs typeface="Times New Roman"/>
              </a:rPr>
              <a:t> </a:t>
            </a:r>
            <a:r>
              <a:rPr sz="1800" spc="-65" dirty="0">
                <a:solidFill>
                  <a:schemeClr val="tx1"/>
                </a:solidFill>
                <a:latin typeface="Times New Roman"/>
                <a:cs typeface="Times New Roman"/>
              </a:rPr>
              <a:t>images</a:t>
            </a:r>
            <a:r>
              <a:rPr sz="1800" spc="-5" dirty="0">
                <a:solidFill>
                  <a:schemeClr val="tx1"/>
                </a:solidFill>
                <a:latin typeface="Times New Roman"/>
                <a:cs typeface="Times New Roman"/>
              </a:rPr>
              <a:t> </a:t>
            </a:r>
            <a:r>
              <a:rPr sz="1800" spc="20" dirty="0">
                <a:solidFill>
                  <a:schemeClr val="tx1"/>
                </a:solidFill>
                <a:latin typeface="Times New Roman"/>
                <a:cs typeface="Times New Roman"/>
              </a:rPr>
              <a:t>to</a:t>
            </a:r>
            <a:r>
              <a:rPr sz="1800" spc="5" dirty="0">
                <a:solidFill>
                  <a:schemeClr val="tx1"/>
                </a:solidFill>
                <a:latin typeface="Times New Roman"/>
                <a:cs typeface="Times New Roman"/>
              </a:rPr>
              <a:t> </a:t>
            </a:r>
            <a:r>
              <a:rPr sz="1800" spc="-55" dirty="0">
                <a:solidFill>
                  <a:schemeClr val="tx1"/>
                </a:solidFill>
                <a:latin typeface="Times New Roman"/>
                <a:cs typeface="Times New Roman"/>
              </a:rPr>
              <a:t>RGB</a:t>
            </a:r>
            <a:r>
              <a:rPr sz="1800" spc="-25" dirty="0">
                <a:solidFill>
                  <a:schemeClr val="tx1"/>
                </a:solidFill>
                <a:latin typeface="Times New Roman"/>
                <a:cs typeface="Times New Roman"/>
              </a:rPr>
              <a:t> </a:t>
            </a:r>
            <a:r>
              <a:rPr sz="1800" spc="-15" dirty="0">
                <a:solidFill>
                  <a:schemeClr val="tx1"/>
                </a:solidFill>
                <a:latin typeface="Times New Roman"/>
                <a:cs typeface="Times New Roman"/>
              </a:rPr>
              <a:t>format.</a:t>
            </a:r>
            <a:endParaRPr sz="1800" dirty="0">
              <a:solidFill>
                <a:schemeClr val="tx1"/>
              </a:solidFill>
              <a:latin typeface="Times New Roman"/>
              <a:cs typeface="Times New Roman"/>
            </a:endParaRPr>
          </a:p>
          <a:p>
            <a:pPr>
              <a:lnSpc>
                <a:spcPct val="100000"/>
              </a:lnSpc>
              <a:spcBef>
                <a:spcPts val="30"/>
              </a:spcBef>
              <a:buFont typeface="Courier New"/>
              <a:buChar char="o"/>
            </a:pPr>
            <a:endParaRPr sz="1800" dirty="0">
              <a:solidFill>
                <a:schemeClr val="tx1"/>
              </a:solidFill>
              <a:latin typeface="Times New Roman"/>
              <a:cs typeface="Times New Roman"/>
            </a:endParaRPr>
          </a:p>
          <a:p>
            <a:pPr marL="355600" indent="-342900">
              <a:lnSpc>
                <a:spcPct val="100000"/>
              </a:lnSpc>
              <a:buFont typeface="Courier New"/>
              <a:buChar char="o"/>
              <a:tabLst>
                <a:tab pos="355600" algn="l"/>
              </a:tabLst>
            </a:pPr>
            <a:r>
              <a:rPr sz="1800" spc="-85" dirty="0">
                <a:solidFill>
                  <a:schemeClr val="tx1"/>
                </a:solidFill>
                <a:latin typeface="Times New Roman"/>
                <a:cs typeface="Times New Roman"/>
              </a:rPr>
              <a:t>Resize</a:t>
            </a:r>
            <a:r>
              <a:rPr sz="1800" spc="-25" dirty="0">
                <a:solidFill>
                  <a:schemeClr val="tx1"/>
                </a:solidFill>
                <a:latin typeface="Times New Roman"/>
                <a:cs typeface="Times New Roman"/>
              </a:rPr>
              <a:t> </a:t>
            </a:r>
            <a:r>
              <a:rPr sz="1800" spc="-60" dirty="0">
                <a:solidFill>
                  <a:schemeClr val="tx1"/>
                </a:solidFill>
                <a:latin typeface="Times New Roman"/>
                <a:cs typeface="Times New Roman"/>
              </a:rPr>
              <a:t>images</a:t>
            </a:r>
            <a:r>
              <a:rPr sz="1800" spc="-20" dirty="0">
                <a:solidFill>
                  <a:schemeClr val="tx1"/>
                </a:solidFill>
                <a:latin typeface="Times New Roman"/>
                <a:cs typeface="Times New Roman"/>
              </a:rPr>
              <a:t> </a:t>
            </a:r>
            <a:r>
              <a:rPr sz="1800" spc="15" dirty="0">
                <a:solidFill>
                  <a:schemeClr val="tx1"/>
                </a:solidFill>
                <a:latin typeface="Times New Roman"/>
                <a:cs typeface="Times New Roman"/>
              </a:rPr>
              <a:t>to</a:t>
            </a:r>
            <a:r>
              <a:rPr sz="1800" spc="-15" dirty="0">
                <a:solidFill>
                  <a:schemeClr val="tx1"/>
                </a:solidFill>
                <a:latin typeface="Times New Roman"/>
                <a:cs typeface="Times New Roman"/>
              </a:rPr>
              <a:t> </a:t>
            </a:r>
            <a:r>
              <a:rPr sz="1800" spc="-35" dirty="0">
                <a:solidFill>
                  <a:schemeClr val="tx1"/>
                </a:solidFill>
                <a:latin typeface="Times New Roman"/>
                <a:cs typeface="Times New Roman"/>
              </a:rPr>
              <a:t>224x224</a:t>
            </a:r>
            <a:r>
              <a:rPr sz="1800" spc="-45" dirty="0">
                <a:solidFill>
                  <a:schemeClr val="tx1"/>
                </a:solidFill>
                <a:latin typeface="Times New Roman"/>
                <a:cs typeface="Times New Roman"/>
              </a:rPr>
              <a:t> </a:t>
            </a:r>
            <a:r>
              <a:rPr sz="1800" spc="-10" dirty="0">
                <a:solidFill>
                  <a:schemeClr val="tx1"/>
                </a:solidFill>
                <a:latin typeface="Calibri"/>
                <a:cs typeface="Calibri"/>
              </a:rPr>
              <a:t>Pixels</a:t>
            </a:r>
            <a:endParaRPr sz="1800" dirty="0">
              <a:solidFill>
                <a:schemeClr val="tx1"/>
              </a:solidFill>
              <a:latin typeface="Calibri"/>
              <a:cs typeface="Calibri"/>
            </a:endParaRPr>
          </a:p>
          <a:p>
            <a:pPr>
              <a:lnSpc>
                <a:spcPct val="100000"/>
              </a:lnSpc>
              <a:spcBef>
                <a:spcPts val="5"/>
              </a:spcBef>
              <a:buFont typeface="Courier New"/>
              <a:buChar char="o"/>
            </a:pPr>
            <a:endParaRPr sz="1800" dirty="0">
              <a:solidFill>
                <a:schemeClr val="tx1"/>
              </a:solidFill>
              <a:latin typeface="Calibri"/>
              <a:cs typeface="Calibri"/>
            </a:endParaRPr>
          </a:p>
          <a:p>
            <a:pPr marL="429259" lvl="1" indent="-343535">
              <a:lnSpc>
                <a:spcPct val="100000"/>
              </a:lnSpc>
              <a:buFont typeface="Courier New"/>
              <a:buChar char="o"/>
              <a:tabLst>
                <a:tab pos="429895" algn="l"/>
              </a:tabLst>
            </a:pPr>
            <a:r>
              <a:rPr sz="1800" spc="-40" dirty="0">
                <a:solidFill>
                  <a:schemeClr val="tx1"/>
                </a:solidFill>
                <a:latin typeface="Times New Roman"/>
                <a:cs typeface="Times New Roman"/>
              </a:rPr>
              <a:t>Normalize</a:t>
            </a:r>
            <a:r>
              <a:rPr sz="1800" spc="-50" dirty="0">
                <a:solidFill>
                  <a:schemeClr val="tx1"/>
                </a:solidFill>
                <a:latin typeface="Times New Roman"/>
                <a:cs typeface="Times New Roman"/>
              </a:rPr>
              <a:t> </a:t>
            </a:r>
            <a:r>
              <a:rPr sz="1800" spc="-60" dirty="0">
                <a:solidFill>
                  <a:schemeClr val="tx1"/>
                </a:solidFill>
                <a:latin typeface="Times New Roman"/>
                <a:cs typeface="Times New Roman"/>
              </a:rPr>
              <a:t>images</a:t>
            </a:r>
            <a:endParaRPr sz="1800" dirty="0">
              <a:solidFill>
                <a:schemeClr val="tx1"/>
              </a:solidFill>
              <a:latin typeface="Times New Roman"/>
              <a:cs typeface="Times New Roman"/>
            </a:endParaRPr>
          </a:p>
          <a:p>
            <a:pPr marL="429259" lvl="1" indent="-343535">
              <a:lnSpc>
                <a:spcPct val="100000"/>
              </a:lnSpc>
              <a:spcBef>
                <a:spcPts val="1425"/>
              </a:spcBef>
              <a:buFont typeface="Courier New"/>
              <a:buChar char="o"/>
              <a:tabLst>
                <a:tab pos="429895" algn="l"/>
              </a:tabLst>
            </a:pPr>
            <a:r>
              <a:rPr sz="1800" spc="-10" dirty="0">
                <a:solidFill>
                  <a:schemeClr val="tx1"/>
                </a:solidFill>
                <a:latin typeface="Times New Roman"/>
                <a:cs typeface="Times New Roman"/>
              </a:rPr>
              <a:t>Encode</a:t>
            </a:r>
            <a:r>
              <a:rPr sz="1800" spc="-15" dirty="0">
                <a:solidFill>
                  <a:schemeClr val="tx1"/>
                </a:solidFill>
                <a:latin typeface="Times New Roman"/>
                <a:cs typeface="Times New Roman"/>
              </a:rPr>
              <a:t> </a:t>
            </a:r>
            <a:r>
              <a:rPr sz="1800" spc="-55" dirty="0">
                <a:solidFill>
                  <a:schemeClr val="tx1"/>
                </a:solidFill>
                <a:latin typeface="Times New Roman"/>
                <a:cs typeface="Times New Roman"/>
              </a:rPr>
              <a:t>Classes</a:t>
            </a:r>
            <a:r>
              <a:rPr sz="1800" spc="-10" dirty="0">
                <a:solidFill>
                  <a:schemeClr val="tx1"/>
                </a:solidFill>
                <a:latin typeface="Times New Roman"/>
                <a:cs typeface="Times New Roman"/>
              </a:rPr>
              <a:t> </a:t>
            </a:r>
            <a:r>
              <a:rPr sz="1800" spc="-30" dirty="0">
                <a:solidFill>
                  <a:schemeClr val="tx1"/>
                </a:solidFill>
                <a:latin typeface="Times New Roman"/>
                <a:cs typeface="Times New Roman"/>
              </a:rPr>
              <a:t>using</a:t>
            </a:r>
            <a:r>
              <a:rPr sz="1800" spc="-10" dirty="0">
                <a:solidFill>
                  <a:schemeClr val="tx1"/>
                </a:solidFill>
                <a:latin typeface="Times New Roman"/>
                <a:cs typeface="Times New Roman"/>
              </a:rPr>
              <a:t> </a:t>
            </a:r>
            <a:r>
              <a:rPr sz="1800" spc="-40" dirty="0">
                <a:solidFill>
                  <a:schemeClr val="tx1"/>
                </a:solidFill>
                <a:latin typeface="Times New Roman"/>
                <a:cs typeface="Times New Roman"/>
              </a:rPr>
              <a:t>a</a:t>
            </a:r>
            <a:r>
              <a:rPr sz="1800" spc="10" dirty="0">
                <a:solidFill>
                  <a:schemeClr val="tx1"/>
                </a:solidFill>
                <a:latin typeface="Times New Roman"/>
                <a:cs typeface="Times New Roman"/>
              </a:rPr>
              <a:t> </a:t>
            </a:r>
            <a:r>
              <a:rPr sz="1800" spc="20" dirty="0">
                <a:solidFill>
                  <a:schemeClr val="tx1"/>
                </a:solidFill>
                <a:latin typeface="Times New Roman"/>
                <a:cs typeface="Times New Roman"/>
              </a:rPr>
              <a:t>OneHotEncoder</a:t>
            </a:r>
            <a:endParaRPr sz="1800" dirty="0">
              <a:solidFill>
                <a:schemeClr val="tx1"/>
              </a:solidFill>
              <a:latin typeface="Times New Roman"/>
              <a:cs typeface="Times New Roman"/>
            </a:endParaRPr>
          </a:p>
          <a:p>
            <a:pPr lvl="1">
              <a:lnSpc>
                <a:spcPct val="100000"/>
              </a:lnSpc>
              <a:spcBef>
                <a:spcPts val="35"/>
              </a:spcBef>
              <a:buFont typeface="Courier New"/>
              <a:buChar char="o"/>
            </a:pPr>
            <a:endParaRPr sz="1800" dirty="0">
              <a:solidFill>
                <a:schemeClr val="tx1"/>
              </a:solidFill>
              <a:latin typeface="Times New Roman"/>
              <a:cs typeface="Times New Roman"/>
            </a:endParaRPr>
          </a:p>
          <a:p>
            <a:pPr marL="429259" lvl="1" indent="-343535">
              <a:lnSpc>
                <a:spcPct val="100000"/>
              </a:lnSpc>
              <a:buFont typeface="Courier New"/>
              <a:buChar char="o"/>
              <a:tabLst>
                <a:tab pos="429895" algn="l"/>
              </a:tabLst>
            </a:pPr>
            <a:r>
              <a:rPr sz="1800" spc="-25" dirty="0">
                <a:solidFill>
                  <a:schemeClr val="tx1"/>
                </a:solidFill>
                <a:latin typeface="Times New Roman"/>
                <a:cs typeface="Times New Roman"/>
              </a:rPr>
              <a:t>Split</a:t>
            </a:r>
            <a:r>
              <a:rPr sz="1800" spc="-10" dirty="0">
                <a:solidFill>
                  <a:schemeClr val="tx1"/>
                </a:solidFill>
                <a:latin typeface="Times New Roman"/>
                <a:cs typeface="Times New Roman"/>
              </a:rPr>
              <a:t> </a:t>
            </a:r>
            <a:r>
              <a:rPr sz="1800" spc="-15" dirty="0">
                <a:solidFill>
                  <a:schemeClr val="tx1"/>
                </a:solidFill>
                <a:latin typeface="Times New Roman"/>
                <a:cs typeface="Times New Roman"/>
              </a:rPr>
              <a:t>Dataset </a:t>
            </a:r>
            <a:r>
              <a:rPr sz="1800" spc="25" dirty="0">
                <a:solidFill>
                  <a:schemeClr val="tx1"/>
                </a:solidFill>
                <a:latin typeface="Times New Roman"/>
                <a:cs typeface="Times New Roman"/>
              </a:rPr>
              <a:t>into</a:t>
            </a:r>
            <a:r>
              <a:rPr sz="1800" spc="-10" dirty="0">
                <a:solidFill>
                  <a:schemeClr val="tx1"/>
                </a:solidFill>
                <a:latin typeface="Times New Roman"/>
                <a:cs typeface="Times New Roman"/>
              </a:rPr>
              <a:t> </a:t>
            </a:r>
            <a:r>
              <a:rPr sz="1800" spc="-15" dirty="0">
                <a:solidFill>
                  <a:schemeClr val="tx1"/>
                </a:solidFill>
                <a:latin typeface="Times New Roman"/>
                <a:cs typeface="Times New Roman"/>
              </a:rPr>
              <a:t>Training</a:t>
            </a:r>
            <a:r>
              <a:rPr sz="1800" spc="-45" dirty="0">
                <a:solidFill>
                  <a:schemeClr val="tx1"/>
                </a:solidFill>
                <a:latin typeface="Times New Roman"/>
                <a:cs typeface="Times New Roman"/>
              </a:rPr>
              <a:t> </a:t>
            </a:r>
            <a:r>
              <a:rPr sz="1800" spc="30" dirty="0">
                <a:solidFill>
                  <a:schemeClr val="tx1"/>
                </a:solidFill>
                <a:latin typeface="Times New Roman"/>
                <a:cs typeface="Times New Roman"/>
              </a:rPr>
              <a:t>and</a:t>
            </a:r>
            <a:r>
              <a:rPr sz="1800" spc="-20" dirty="0">
                <a:solidFill>
                  <a:schemeClr val="tx1"/>
                </a:solidFill>
                <a:latin typeface="Times New Roman"/>
                <a:cs typeface="Times New Roman"/>
              </a:rPr>
              <a:t> </a:t>
            </a:r>
            <a:r>
              <a:rPr sz="1800" spc="-30" dirty="0">
                <a:solidFill>
                  <a:schemeClr val="tx1"/>
                </a:solidFill>
                <a:latin typeface="Times New Roman"/>
                <a:cs typeface="Times New Roman"/>
              </a:rPr>
              <a:t>testing</a:t>
            </a:r>
            <a:r>
              <a:rPr sz="1800" spc="-10" dirty="0">
                <a:solidFill>
                  <a:schemeClr val="tx1"/>
                </a:solidFill>
                <a:latin typeface="Times New Roman"/>
                <a:cs typeface="Times New Roman"/>
              </a:rPr>
              <a:t> </a:t>
            </a:r>
            <a:r>
              <a:rPr sz="1800" spc="-35" dirty="0">
                <a:solidFill>
                  <a:schemeClr val="tx1"/>
                </a:solidFill>
                <a:latin typeface="Times New Roman"/>
                <a:cs typeface="Times New Roman"/>
              </a:rPr>
              <a:t>using</a:t>
            </a:r>
            <a:endParaRPr sz="1800" dirty="0">
              <a:solidFill>
                <a:schemeClr val="tx1"/>
              </a:solidFill>
              <a:latin typeface="Times New Roman"/>
              <a:cs typeface="Times New Roman"/>
            </a:endParaRPr>
          </a:p>
          <a:p>
            <a:pPr marL="429259">
              <a:lnSpc>
                <a:spcPct val="100000"/>
              </a:lnSpc>
            </a:pPr>
            <a:r>
              <a:rPr lang="en-US" sz="1800" spc="30" dirty="0">
                <a:solidFill>
                  <a:schemeClr val="tx1"/>
                </a:solidFill>
                <a:latin typeface="Times New Roman"/>
                <a:cs typeface="Times New Roman"/>
              </a:rPr>
              <a:t>a</a:t>
            </a:r>
            <a:r>
              <a:rPr sz="1800" spc="-40" dirty="0">
                <a:solidFill>
                  <a:schemeClr val="tx1"/>
                </a:solidFill>
                <a:latin typeface="Times New Roman"/>
                <a:cs typeface="Times New Roman"/>
              </a:rPr>
              <a:t> </a:t>
            </a:r>
            <a:r>
              <a:rPr sz="1800" spc="-10" dirty="0">
                <a:solidFill>
                  <a:schemeClr val="tx1"/>
                </a:solidFill>
                <a:latin typeface="Times New Roman"/>
                <a:cs typeface="Times New Roman"/>
              </a:rPr>
              <a:t>70:30</a:t>
            </a:r>
            <a:r>
              <a:rPr sz="1800" spc="-55" dirty="0">
                <a:solidFill>
                  <a:schemeClr val="tx1"/>
                </a:solidFill>
                <a:latin typeface="Times New Roman"/>
                <a:cs typeface="Times New Roman"/>
              </a:rPr>
              <a:t> </a:t>
            </a:r>
            <a:r>
              <a:rPr sz="1800" spc="5" dirty="0">
                <a:solidFill>
                  <a:schemeClr val="tx1"/>
                </a:solidFill>
                <a:latin typeface="Times New Roman"/>
                <a:cs typeface="Times New Roman"/>
              </a:rPr>
              <a:t>ratio</a:t>
            </a:r>
            <a:endParaRPr lang="en-US" sz="1800" spc="5" dirty="0">
              <a:solidFill>
                <a:schemeClr val="tx1"/>
              </a:solidFill>
              <a:latin typeface="Times New Roman"/>
              <a:cs typeface="Times New Roman"/>
            </a:endParaRPr>
          </a:p>
          <a:p>
            <a:pPr marL="429259" marR="262255" lvl="1" indent="-342900" algn="l" defTabSz="914400" rtl="0" eaLnBrk="1" fontAlgn="auto" latinLnBrk="0" hangingPunct="1">
              <a:lnSpc>
                <a:spcPct val="100000"/>
              </a:lnSpc>
              <a:spcBef>
                <a:spcPts val="840"/>
              </a:spcBef>
              <a:spcAft>
                <a:spcPts val="0"/>
              </a:spcAft>
              <a:buClrTx/>
              <a:buSzTx/>
              <a:buFont typeface="Courier New"/>
              <a:buChar char="o"/>
              <a:tabLst>
                <a:tab pos="429895" algn="l"/>
              </a:tabLst>
              <a:defRPr/>
            </a:pPr>
            <a:r>
              <a:rPr kumimoji="0" lang="en-US" sz="1800" b="0" i="0" u="none" strike="noStrike" kern="1200" cap="none" spc="-25" normalizeH="0" baseline="0" noProof="0" dirty="0">
                <a:ln>
                  <a:noFill/>
                </a:ln>
                <a:solidFill>
                  <a:schemeClr val="tx1"/>
                </a:solidFill>
                <a:effectLst/>
                <a:uLnTx/>
                <a:uFillTx/>
                <a:latin typeface="Times New Roman"/>
                <a:ea typeface="+mn-ea"/>
                <a:cs typeface="Times New Roman"/>
              </a:rPr>
              <a:t>Adding</a:t>
            </a:r>
            <a:r>
              <a:rPr kumimoji="0" lang="en-US" sz="1800" b="0" i="0" u="none" strike="noStrike" kern="1200" cap="none" spc="-35"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75" normalizeH="0" baseline="0" noProof="0" dirty="0">
                <a:ln>
                  <a:noFill/>
                </a:ln>
                <a:solidFill>
                  <a:schemeClr val="tx1"/>
                </a:solidFill>
                <a:effectLst/>
                <a:uLnTx/>
                <a:uFillTx/>
                <a:latin typeface="Times New Roman"/>
                <a:ea typeface="+mn-ea"/>
                <a:cs typeface="Times New Roman"/>
              </a:rPr>
              <a:t>New</a:t>
            </a:r>
            <a:r>
              <a:rPr kumimoji="0" lang="en-US" sz="1800" b="0" i="0" u="none" strike="noStrike" kern="1200" cap="none" spc="-30"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45" normalizeH="0" baseline="0" noProof="0" dirty="0">
                <a:ln>
                  <a:noFill/>
                </a:ln>
                <a:solidFill>
                  <a:schemeClr val="tx1"/>
                </a:solidFill>
                <a:effectLst/>
                <a:uLnTx/>
                <a:uFillTx/>
                <a:latin typeface="Times New Roman"/>
                <a:ea typeface="+mn-ea"/>
                <a:cs typeface="Times New Roman"/>
              </a:rPr>
              <a:t>Top</a:t>
            </a:r>
            <a:r>
              <a:rPr kumimoji="0" lang="en-US" sz="1800" b="0" i="0" u="none" strike="noStrike" kern="1200" cap="none" spc="-15"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95" normalizeH="0" baseline="0" noProof="0" dirty="0">
                <a:ln>
                  <a:noFill/>
                </a:ln>
                <a:solidFill>
                  <a:schemeClr val="tx1"/>
                </a:solidFill>
                <a:effectLst/>
                <a:uLnTx/>
                <a:uFillTx/>
                <a:latin typeface="Times New Roman"/>
                <a:ea typeface="+mn-ea"/>
                <a:cs typeface="Times New Roman"/>
              </a:rPr>
              <a:t>Layers</a:t>
            </a:r>
            <a:r>
              <a:rPr kumimoji="0" lang="en-US" sz="1800" b="0" i="0" u="none" strike="noStrike" kern="1200" cap="none" spc="-5"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25" normalizeH="0" baseline="0" noProof="0" dirty="0">
                <a:ln>
                  <a:noFill/>
                </a:ln>
                <a:solidFill>
                  <a:schemeClr val="tx1"/>
                </a:solidFill>
                <a:effectLst/>
                <a:uLnTx/>
                <a:uFillTx/>
                <a:latin typeface="Times New Roman"/>
                <a:ea typeface="+mn-ea"/>
                <a:cs typeface="Times New Roman"/>
              </a:rPr>
              <a:t>such</a:t>
            </a:r>
            <a:r>
              <a:rPr kumimoji="0" lang="en-US" sz="1800" b="0" i="0" u="none" strike="noStrike" kern="1200" cap="none" spc="-10"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75" normalizeH="0" baseline="0" noProof="0" dirty="0">
                <a:ln>
                  <a:noFill/>
                </a:ln>
                <a:solidFill>
                  <a:schemeClr val="tx1"/>
                </a:solidFill>
                <a:effectLst/>
                <a:uLnTx/>
                <a:uFillTx/>
                <a:latin typeface="Times New Roman"/>
                <a:ea typeface="+mn-ea"/>
                <a:cs typeface="Times New Roman"/>
              </a:rPr>
              <a:t>as</a:t>
            </a:r>
            <a:r>
              <a:rPr kumimoji="0" lang="en-US" sz="1800" b="0" i="0" u="none" strike="noStrike" kern="1200" cap="none" spc="-5"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50" normalizeH="0" baseline="0" noProof="0" dirty="0">
                <a:ln>
                  <a:noFill/>
                </a:ln>
                <a:solidFill>
                  <a:schemeClr val="tx1"/>
                </a:solidFill>
                <a:effectLst/>
                <a:uLnTx/>
                <a:uFillTx/>
                <a:latin typeface="Times New Roman"/>
                <a:ea typeface="+mn-ea"/>
                <a:cs typeface="Times New Roman"/>
              </a:rPr>
              <a:t>global </a:t>
            </a:r>
            <a:r>
              <a:rPr kumimoji="0" lang="en-US" sz="1800" b="0" i="0" u="none" strike="noStrike" kern="1200" cap="none" spc="-45"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65" normalizeH="0" baseline="0" noProof="0" dirty="0">
                <a:ln>
                  <a:noFill/>
                </a:ln>
                <a:solidFill>
                  <a:schemeClr val="tx1"/>
                </a:solidFill>
                <a:effectLst/>
                <a:uLnTx/>
                <a:uFillTx/>
                <a:latin typeface="Times New Roman"/>
                <a:ea typeface="+mn-ea"/>
                <a:cs typeface="Times New Roman"/>
              </a:rPr>
              <a:t>a</a:t>
            </a:r>
            <a:r>
              <a:rPr kumimoji="0" lang="en-US" sz="1800" b="0" i="0" u="none" strike="noStrike" kern="1200" cap="none" spc="-204" normalizeH="0" baseline="0" noProof="0" dirty="0">
                <a:ln>
                  <a:noFill/>
                </a:ln>
                <a:solidFill>
                  <a:schemeClr val="tx1"/>
                </a:solidFill>
                <a:effectLst/>
                <a:uLnTx/>
                <a:uFillTx/>
                <a:latin typeface="Times New Roman"/>
                <a:ea typeface="+mn-ea"/>
                <a:cs typeface="Times New Roman"/>
              </a:rPr>
              <a:t>v</a:t>
            </a:r>
            <a:r>
              <a:rPr kumimoji="0" lang="en-US" sz="1800" b="0" i="0" u="none" strike="noStrike" kern="1200" cap="none" spc="-60" normalizeH="0" baseline="0" noProof="0" dirty="0">
                <a:ln>
                  <a:noFill/>
                </a:ln>
                <a:solidFill>
                  <a:schemeClr val="tx1"/>
                </a:solidFill>
                <a:effectLst/>
                <a:uLnTx/>
                <a:uFillTx/>
                <a:latin typeface="Times New Roman"/>
                <a:ea typeface="+mn-ea"/>
                <a:cs typeface="Times New Roman"/>
              </a:rPr>
              <a:t>erag</a:t>
            </a:r>
            <a:r>
              <a:rPr kumimoji="0" lang="en-US" sz="1800" b="0" i="0" u="none" strike="noStrike" kern="1200" cap="none" spc="-55" normalizeH="0" baseline="0" noProof="0" dirty="0">
                <a:ln>
                  <a:noFill/>
                </a:ln>
                <a:solidFill>
                  <a:schemeClr val="tx1"/>
                </a:solidFill>
                <a:effectLst/>
                <a:uLnTx/>
                <a:uFillTx/>
                <a:latin typeface="Times New Roman"/>
                <a:ea typeface="+mn-ea"/>
                <a:cs typeface="Times New Roman"/>
              </a:rPr>
              <a:t>e</a:t>
            </a:r>
            <a:r>
              <a:rPr kumimoji="0" lang="en-US" sz="1800" b="0" i="0" u="none" strike="noStrike" kern="1200" cap="none" spc="-5"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15" normalizeH="0" baseline="0" noProof="0" dirty="0">
                <a:ln>
                  <a:noFill/>
                </a:ln>
                <a:solidFill>
                  <a:schemeClr val="tx1"/>
                </a:solidFill>
                <a:effectLst/>
                <a:uLnTx/>
                <a:uFillTx/>
                <a:latin typeface="Times New Roman"/>
                <a:ea typeface="+mn-ea"/>
                <a:cs typeface="Times New Roman"/>
              </a:rPr>
              <a:t>p</a:t>
            </a:r>
            <a:r>
              <a:rPr kumimoji="0" lang="en-US" sz="1800" b="0" i="0" u="none" strike="noStrike" kern="1200" cap="none" spc="-15" normalizeH="0" baseline="0" noProof="0" dirty="0">
                <a:ln>
                  <a:noFill/>
                </a:ln>
                <a:solidFill>
                  <a:schemeClr val="tx1"/>
                </a:solidFill>
                <a:effectLst/>
                <a:uLnTx/>
                <a:uFillTx/>
                <a:latin typeface="Times New Roman"/>
                <a:ea typeface="+mn-ea"/>
                <a:cs typeface="Times New Roman"/>
              </a:rPr>
              <a:t>oo</a:t>
            </a:r>
            <a:r>
              <a:rPr kumimoji="0" lang="en-US" sz="1800" b="0" i="0" u="none" strike="noStrike" kern="1200" cap="none" spc="-25" normalizeH="0" baseline="0" noProof="0" dirty="0">
                <a:ln>
                  <a:noFill/>
                </a:ln>
                <a:solidFill>
                  <a:schemeClr val="tx1"/>
                </a:solidFill>
                <a:effectLst/>
                <a:uLnTx/>
                <a:uFillTx/>
                <a:latin typeface="Times New Roman"/>
                <a:ea typeface="+mn-ea"/>
                <a:cs typeface="Times New Roman"/>
              </a:rPr>
              <a:t>ling,</a:t>
            </a:r>
            <a:r>
              <a:rPr kumimoji="0" lang="en-US" sz="1800" b="0" i="0" u="none" strike="noStrike" kern="1200" cap="none" spc="5"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40" normalizeH="0" baseline="0" noProof="0" dirty="0">
                <a:ln>
                  <a:noFill/>
                </a:ln>
                <a:solidFill>
                  <a:schemeClr val="tx1"/>
                </a:solidFill>
                <a:effectLst/>
                <a:uLnTx/>
                <a:uFillTx/>
                <a:latin typeface="Times New Roman"/>
                <a:ea typeface="+mn-ea"/>
                <a:cs typeface="Times New Roman"/>
              </a:rPr>
              <a:t>a</a:t>
            </a:r>
            <a:r>
              <a:rPr kumimoji="0" lang="en-US" sz="1800" b="0" i="0" u="none" strike="noStrike" kern="1200" cap="none" spc="-5"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120" normalizeH="0" baseline="0" noProof="0" dirty="0">
                <a:ln>
                  <a:noFill/>
                </a:ln>
                <a:solidFill>
                  <a:schemeClr val="tx1"/>
                </a:solidFill>
                <a:effectLst/>
                <a:uLnTx/>
                <a:uFillTx/>
                <a:latin typeface="Times New Roman"/>
                <a:ea typeface="+mn-ea"/>
                <a:cs typeface="Times New Roman"/>
              </a:rPr>
              <a:t>f</a:t>
            </a:r>
            <a:r>
              <a:rPr kumimoji="0" lang="en-US" sz="1800" b="0" i="0" u="none" strike="noStrike" kern="1200" cap="none" spc="-90" normalizeH="0" baseline="0" noProof="0" dirty="0">
                <a:ln>
                  <a:noFill/>
                </a:ln>
                <a:solidFill>
                  <a:schemeClr val="tx1"/>
                </a:solidFill>
                <a:effectLst/>
                <a:uLnTx/>
                <a:uFillTx/>
                <a:latin typeface="Times New Roman"/>
                <a:ea typeface="+mn-ea"/>
                <a:cs typeface="Times New Roman"/>
              </a:rPr>
              <a:t>e</a:t>
            </a:r>
            <a:r>
              <a:rPr kumimoji="0" lang="en-US" sz="1800" b="0" i="0" u="none" strike="noStrike" kern="1200" cap="none" spc="-140" normalizeH="0" baseline="0" noProof="0" dirty="0">
                <a:ln>
                  <a:noFill/>
                </a:ln>
                <a:solidFill>
                  <a:schemeClr val="tx1"/>
                </a:solidFill>
                <a:effectLst/>
                <a:uLnTx/>
                <a:uFillTx/>
                <a:latin typeface="Times New Roman"/>
                <a:ea typeface="+mn-ea"/>
                <a:cs typeface="Times New Roman"/>
              </a:rPr>
              <a:t>w</a:t>
            </a:r>
            <a:r>
              <a:rPr kumimoji="0" lang="en-US" sz="1800" b="0" i="0" u="none" strike="noStrike" kern="1200" cap="none" spc="-20"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15" normalizeH="0" baseline="0" noProof="0" dirty="0">
                <a:ln>
                  <a:noFill/>
                </a:ln>
                <a:solidFill>
                  <a:schemeClr val="tx1"/>
                </a:solidFill>
                <a:effectLst/>
                <a:uLnTx/>
                <a:uFillTx/>
                <a:latin typeface="Times New Roman"/>
                <a:ea typeface="+mn-ea"/>
                <a:cs typeface="Times New Roman"/>
              </a:rPr>
              <a:t>dens</a:t>
            </a:r>
            <a:r>
              <a:rPr kumimoji="0" lang="en-US" sz="1800" b="0" i="0" u="none" strike="noStrike" kern="1200" cap="none" spc="-10" normalizeH="0" baseline="0" noProof="0" dirty="0">
                <a:ln>
                  <a:noFill/>
                </a:ln>
                <a:solidFill>
                  <a:schemeClr val="tx1"/>
                </a:solidFill>
                <a:effectLst/>
                <a:uLnTx/>
                <a:uFillTx/>
                <a:latin typeface="Times New Roman"/>
                <a:ea typeface="+mn-ea"/>
                <a:cs typeface="Times New Roman"/>
              </a:rPr>
              <a:t>e</a:t>
            </a:r>
            <a:r>
              <a:rPr kumimoji="0" lang="en-US" sz="1800" b="0" i="0" u="none" strike="noStrike" kern="1200" cap="none" spc="-15"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35" normalizeH="0" baseline="0" noProof="0" dirty="0">
                <a:ln>
                  <a:noFill/>
                </a:ln>
                <a:solidFill>
                  <a:schemeClr val="tx1"/>
                </a:solidFill>
                <a:effectLst/>
                <a:uLnTx/>
                <a:uFillTx/>
                <a:latin typeface="Times New Roman"/>
                <a:ea typeface="+mn-ea"/>
                <a:cs typeface="Times New Roman"/>
              </a:rPr>
              <a:t>l</a:t>
            </a:r>
            <a:r>
              <a:rPr kumimoji="0" lang="en-US" sz="1800" b="0" i="0" u="none" strike="noStrike" kern="1200" cap="none" spc="-95" normalizeH="0" baseline="0" noProof="0" dirty="0">
                <a:ln>
                  <a:noFill/>
                </a:ln>
                <a:solidFill>
                  <a:schemeClr val="tx1"/>
                </a:solidFill>
                <a:effectLst/>
                <a:uLnTx/>
                <a:uFillTx/>
                <a:latin typeface="Times New Roman"/>
                <a:ea typeface="+mn-ea"/>
                <a:cs typeface="Times New Roman"/>
              </a:rPr>
              <a:t>a</a:t>
            </a:r>
            <a:r>
              <a:rPr kumimoji="0" lang="en-US" sz="1800" b="0" i="0" u="none" strike="noStrike" kern="1200" cap="none" spc="-250" normalizeH="0" baseline="0" noProof="0" dirty="0">
                <a:ln>
                  <a:noFill/>
                </a:ln>
                <a:solidFill>
                  <a:schemeClr val="tx1"/>
                </a:solidFill>
                <a:effectLst/>
                <a:uLnTx/>
                <a:uFillTx/>
                <a:latin typeface="Times New Roman"/>
                <a:ea typeface="+mn-ea"/>
                <a:cs typeface="Times New Roman"/>
              </a:rPr>
              <a:t>y</a:t>
            </a:r>
            <a:r>
              <a:rPr kumimoji="0" lang="en-US" sz="1800" b="0" i="0" u="none" strike="noStrike" kern="1200" cap="none" spc="-20" normalizeH="0" baseline="0" noProof="0" dirty="0">
                <a:ln>
                  <a:noFill/>
                </a:ln>
                <a:solidFill>
                  <a:schemeClr val="tx1"/>
                </a:solidFill>
                <a:effectLst/>
                <a:uLnTx/>
                <a:uFillTx/>
                <a:latin typeface="Times New Roman"/>
                <a:ea typeface="+mn-ea"/>
                <a:cs typeface="Times New Roman"/>
              </a:rPr>
              <a:t>e</a:t>
            </a:r>
            <a:r>
              <a:rPr kumimoji="0" lang="en-US" sz="1800" b="0" i="0" u="none" strike="noStrike" kern="1200" cap="none" spc="-5" normalizeH="0" baseline="0" noProof="0" dirty="0">
                <a:ln>
                  <a:noFill/>
                </a:ln>
                <a:solidFill>
                  <a:schemeClr val="tx1"/>
                </a:solidFill>
                <a:effectLst/>
                <a:uLnTx/>
                <a:uFillTx/>
                <a:latin typeface="Times New Roman"/>
                <a:ea typeface="+mn-ea"/>
                <a:cs typeface="Times New Roman"/>
              </a:rPr>
              <a:t>r</a:t>
            </a:r>
            <a:r>
              <a:rPr kumimoji="0" lang="en-US" sz="1800" b="0" i="0" u="none" strike="noStrike" kern="1200" cap="none" spc="-105" normalizeH="0" baseline="0" noProof="0" dirty="0">
                <a:ln>
                  <a:noFill/>
                </a:ln>
                <a:solidFill>
                  <a:schemeClr val="tx1"/>
                </a:solidFill>
                <a:effectLst/>
                <a:uLnTx/>
                <a:uFillTx/>
                <a:latin typeface="Times New Roman"/>
                <a:ea typeface="+mn-ea"/>
                <a:cs typeface="Times New Roman"/>
              </a:rPr>
              <a:t>s</a:t>
            </a:r>
            <a:r>
              <a:rPr kumimoji="0" lang="en-US" sz="18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15" normalizeH="0" baseline="0" noProof="0" dirty="0">
                <a:ln>
                  <a:noFill/>
                </a:ln>
                <a:solidFill>
                  <a:schemeClr val="tx1"/>
                </a:solidFill>
                <a:effectLst/>
                <a:uLnTx/>
                <a:uFillTx/>
                <a:latin typeface="Times New Roman"/>
                <a:ea typeface="+mn-ea"/>
                <a:cs typeface="Times New Roman"/>
              </a:rPr>
              <a:t>with  </a:t>
            </a:r>
            <a:r>
              <a:rPr kumimoji="0" lang="en-US" sz="1800" b="0" i="0" u="none" strike="noStrike" kern="1200" cap="none" spc="-45" normalizeH="0" baseline="0" noProof="0" dirty="0">
                <a:ln>
                  <a:noFill/>
                </a:ln>
                <a:solidFill>
                  <a:schemeClr val="tx1"/>
                </a:solidFill>
                <a:effectLst/>
                <a:uLnTx/>
                <a:uFillTx/>
                <a:latin typeface="Times New Roman"/>
                <a:ea typeface="+mn-ea"/>
                <a:cs typeface="Times New Roman"/>
              </a:rPr>
              <a:t>ReLU</a:t>
            </a:r>
            <a:r>
              <a:rPr kumimoji="0" lang="en-US" sz="1800" b="0" i="0" u="none" strike="noStrike" kern="1200" cap="none" spc="-20" normalizeH="0" baseline="0" noProof="0" dirty="0">
                <a:ln>
                  <a:noFill/>
                </a:ln>
                <a:solidFill>
                  <a:schemeClr val="tx1"/>
                </a:solidFill>
                <a:effectLst/>
                <a:uLnTx/>
                <a:uFillTx/>
                <a:latin typeface="Times New Roman"/>
                <a:ea typeface="+mn-ea"/>
                <a:cs typeface="Times New Roman"/>
              </a:rPr>
              <a:t> activation, </a:t>
            </a:r>
            <a:r>
              <a:rPr kumimoji="0" lang="en-US" sz="1800" b="0" i="0" u="none" strike="noStrike" kern="1200" cap="none" spc="-5" normalizeH="0" baseline="0" noProof="0" dirty="0">
                <a:ln>
                  <a:noFill/>
                </a:ln>
                <a:solidFill>
                  <a:schemeClr val="tx1"/>
                </a:solidFill>
                <a:effectLst/>
                <a:uLnTx/>
                <a:uFillTx/>
                <a:latin typeface="Times New Roman"/>
                <a:ea typeface="+mn-ea"/>
                <a:cs typeface="Times New Roman"/>
              </a:rPr>
              <a:t>batch</a:t>
            </a:r>
            <a:r>
              <a:rPr kumimoji="0" lang="en-US" sz="1800" b="0" i="0" u="none" strike="noStrike" kern="1200" cap="none" spc="-20"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15" normalizeH="0" baseline="0" noProof="0" dirty="0">
                <a:ln>
                  <a:noFill/>
                </a:ln>
                <a:solidFill>
                  <a:schemeClr val="tx1"/>
                </a:solidFill>
                <a:effectLst/>
                <a:uLnTx/>
                <a:uFillTx/>
                <a:latin typeface="Times New Roman"/>
                <a:ea typeface="+mn-ea"/>
                <a:cs typeface="Times New Roman"/>
              </a:rPr>
              <a:t>normalization, </a:t>
            </a:r>
            <a:r>
              <a:rPr kumimoji="0" lang="en-US" sz="1800" b="0" i="0" u="none" strike="noStrike" kern="1200" cap="none" spc="-10"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20" normalizeH="0" baseline="0" noProof="0" dirty="0">
                <a:ln>
                  <a:noFill/>
                </a:ln>
                <a:solidFill>
                  <a:schemeClr val="tx1"/>
                </a:solidFill>
                <a:effectLst/>
                <a:uLnTx/>
                <a:uFillTx/>
                <a:latin typeface="Times New Roman"/>
                <a:ea typeface="+mn-ea"/>
                <a:cs typeface="Times New Roman"/>
              </a:rPr>
              <a:t>dropout </a:t>
            </a:r>
            <a:r>
              <a:rPr kumimoji="0" lang="en-US" sz="1800" b="0" i="0" u="none" strike="noStrike" kern="1200" cap="none" spc="-35" normalizeH="0" baseline="0" noProof="0" dirty="0">
                <a:ln>
                  <a:noFill/>
                </a:ln>
                <a:solidFill>
                  <a:schemeClr val="tx1"/>
                </a:solidFill>
                <a:effectLst/>
                <a:uLnTx/>
                <a:uFillTx/>
                <a:latin typeface="Times New Roman"/>
                <a:ea typeface="+mn-ea"/>
                <a:cs typeface="Times New Roman"/>
              </a:rPr>
              <a:t>for </a:t>
            </a:r>
            <a:r>
              <a:rPr kumimoji="0" lang="en-US" sz="1800" b="0" i="0" u="none" strike="noStrike" kern="1200" cap="none" spc="-30" normalizeH="0" baseline="0" noProof="0" dirty="0">
                <a:ln>
                  <a:noFill/>
                </a:ln>
                <a:solidFill>
                  <a:schemeClr val="tx1"/>
                </a:solidFill>
                <a:effectLst/>
                <a:uLnTx/>
                <a:uFillTx/>
                <a:latin typeface="Times New Roman"/>
                <a:ea typeface="+mn-ea"/>
                <a:cs typeface="Times New Roman"/>
              </a:rPr>
              <a:t>regularization, </a:t>
            </a:r>
            <a:r>
              <a:rPr kumimoji="0" lang="en-US" sz="1800" b="0" i="0" u="none" strike="noStrike" kern="1200" cap="none" spc="30" normalizeH="0" baseline="0" noProof="0" dirty="0">
                <a:ln>
                  <a:noFill/>
                </a:ln>
                <a:solidFill>
                  <a:schemeClr val="tx1"/>
                </a:solidFill>
                <a:effectLst/>
                <a:uLnTx/>
                <a:uFillTx/>
                <a:latin typeface="Times New Roman"/>
                <a:ea typeface="+mn-ea"/>
                <a:cs typeface="Times New Roman"/>
              </a:rPr>
              <a:t>and </a:t>
            </a:r>
            <a:r>
              <a:rPr kumimoji="0" lang="en-US" sz="1800" b="0" i="0" u="none" strike="noStrike" kern="1200" cap="none" spc="-40" normalizeH="0" baseline="0" noProof="0" dirty="0">
                <a:ln>
                  <a:noFill/>
                </a:ln>
                <a:solidFill>
                  <a:schemeClr val="tx1"/>
                </a:solidFill>
                <a:effectLst/>
                <a:uLnTx/>
                <a:uFillTx/>
                <a:latin typeface="Times New Roman"/>
                <a:ea typeface="+mn-ea"/>
                <a:cs typeface="Times New Roman"/>
              </a:rPr>
              <a:t>a </a:t>
            </a:r>
            <a:r>
              <a:rPr kumimoji="0" lang="en-US" sz="1800" b="0" i="0" u="none" strike="noStrike" kern="1200" cap="none" spc="-50" normalizeH="0" baseline="0" noProof="0" dirty="0">
                <a:ln>
                  <a:noFill/>
                </a:ln>
                <a:solidFill>
                  <a:schemeClr val="tx1"/>
                </a:solidFill>
                <a:effectLst/>
                <a:uLnTx/>
                <a:uFillTx/>
                <a:latin typeface="Times New Roman"/>
                <a:ea typeface="+mn-ea"/>
                <a:cs typeface="Times New Roman"/>
              </a:rPr>
              <a:t>SoftMax </a:t>
            </a:r>
            <a:r>
              <a:rPr kumimoji="0" lang="en-US" sz="1800" b="0" i="0" u="none" strike="noStrike" kern="1200" cap="none" spc="-484"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80" normalizeH="0" baseline="0" noProof="0" dirty="0">
                <a:ln>
                  <a:noFill/>
                </a:ln>
                <a:solidFill>
                  <a:schemeClr val="tx1"/>
                </a:solidFill>
                <a:effectLst/>
                <a:uLnTx/>
                <a:uFillTx/>
                <a:latin typeface="Times New Roman"/>
                <a:ea typeface="+mn-ea"/>
                <a:cs typeface="Times New Roman"/>
              </a:rPr>
              <a:t>layer</a:t>
            </a:r>
            <a:r>
              <a:rPr kumimoji="0" lang="en-US" sz="1800" b="0" i="0" u="none" strike="noStrike" kern="1200" cap="none" spc="-10"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35" normalizeH="0" baseline="0" noProof="0" dirty="0">
                <a:ln>
                  <a:noFill/>
                </a:ln>
                <a:solidFill>
                  <a:schemeClr val="tx1"/>
                </a:solidFill>
                <a:effectLst/>
                <a:uLnTx/>
                <a:uFillTx/>
                <a:latin typeface="Times New Roman"/>
                <a:ea typeface="+mn-ea"/>
                <a:cs typeface="Times New Roman"/>
              </a:rPr>
              <a:t>for</a:t>
            </a:r>
            <a:r>
              <a:rPr kumimoji="0" lang="en-US" sz="1800" b="0" i="0" u="none" strike="noStrike" kern="1200" cap="none" spc="5" normalizeH="0" baseline="0" noProof="0" dirty="0">
                <a:ln>
                  <a:noFill/>
                </a:ln>
                <a:solidFill>
                  <a:schemeClr val="tx1"/>
                </a:solidFill>
                <a:effectLst/>
                <a:uLnTx/>
                <a:uFillTx/>
                <a:latin typeface="Times New Roman"/>
                <a:ea typeface="+mn-ea"/>
                <a:cs typeface="Times New Roman"/>
              </a:rPr>
              <a:t> </a:t>
            </a:r>
            <a:r>
              <a:rPr kumimoji="0" lang="en-US" sz="1800" b="0" i="0" u="none" strike="noStrike" kern="1200" cap="none" spc="-40" normalizeH="0" baseline="0" noProof="0" dirty="0">
                <a:ln>
                  <a:noFill/>
                </a:ln>
                <a:solidFill>
                  <a:schemeClr val="tx1"/>
                </a:solidFill>
                <a:effectLst/>
                <a:uLnTx/>
                <a:uFillTx/>
                <a:latin typeface="Times New Roman"/>
                <a:ea typeface="+mn-ea"/>
                <a:cs typeface="Times New Roman"/>
              </a:rPr>
              <a:t>classification.</a:t>
            </a:r>
            <a:endParaRPr kumimoji="0" lang="en-US" sz="1800" b="0" i="0" u="none" strike="noStrike" kern="1200" cap="none" spc="0" normalizeH="0" baseline="0" noProof="0" dirty="0">
              <a:ln>
                <a:noFill/>
              </a:ln>
              <a:solidFill>
                <a:schemeClr val="tx1"/>
              </a:solidFill>
              <a:effectLst/>
              <a:uLnTx/>
              <a:uFillTx/>
              <a:latin typeface="Times New Roman"/>
              <a:ea typeface="+mn-ea"/>
              <a:cs typeface="Times New Roman"/>
            </a:endParaRPr>
          </a:p>
          <a:p>
            <a:pPr marL="429259">
              <a:lnSpc>
                <a:spcPct val="100000"/>
              </a:lnSpc>
            </a:pPr>
            <a:endParaRPr sz="1800" dirty="0">
              <a:solidFill>
                <a:schemeClr val="tx1"/>
              </a:solidFill>
              <a:latin typeface="Times New Roman"/>
              <a:cs typeface="Times New Roman"/>
            </a:endParaRPr>
          </a:p>
        </p:txBody>
      </p:sp>
    </p:spTree>
    <p:extLst>
      <p:ext uri="{BB962C8B-B14F-4D97-AF65-F5344CB8AC3E}">
        <p14:creationId xmlns:p14="http://schemas.microsoft.com/office/powerpoint/2010/main" val="1858313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1BA51B-2484-CD07-075F-A5233415E92E}"/>
              </a:ext>
            </a:extLst>
          </p:cNvPr>
          <p:cNvPicPr>
            <a:picLocks noChangeAspect="1"/>
          </p:cNvPicPr>
          <p:nvPr/>
        </p:nvPicPr>
        <p:blipFill>
          <a:blip r:embed="rId2"/>
          <a:stretch>
            <a:fillRect/>
          </a:stretch>
        </p:blipFill>
        <p:spPr>
          <a:xfrm>
            <a:off x="941267" y="1230514"/>
            <a:ext cx="1450974" cy="1341236"/>
          </a:xfrm>
          <a:prstGeom prst="rect">
            <a:avLst/>
          </a:prstGeom>
        </p:spPr>
      </p:pic>
      <p:sp>
        <p:nvSpPr>
          <p:cNvPr id="13" name="TextBox 12">
            <a:extLst>
              <a:ext uri="{FF2B5EF4-FFF2-40B4-BE49-F238E27FC236}">
                <a16:creationId xmlns:a16="http://schemas.microsoft.com/office/drawing/2014/main" id="{F529590B-311B-7BB3-775A-A50189CC9AA7}"/>
              </a:ext>
            </a:extLst>
          </p:cNvPr>
          <p:cNvSpPr txBox="1"/>
          <p:nvPr/>
        </p:nvSpPr>
        <p:spPr>
          <a:xfrm>
            <a:off x="520861" y="2731625"/>
            <a:ext cx="6643868" cy="769441"/>
          </a:xfrm>
          <a:prstGeom prst="rect">
            <a:avLst/>
          </a:prstGeom>
          <a:noFill/>
        </p:spPr>
        <p:txBody>
          <a:bodyPr wrap="square" rtlCol="0">
            <a:spAutoFit/>
          </a:bodyPr>
          <a:lstStyle/>
          <a:p>
            <a:r>
              <a:rPr lang="en-US" sz="4400" spc="-85" dirty="0">
                <a:solidFill>
                  <a:schemeClr val="tx2"/>
                </a:solidFill>
                <a:latin typeface="Times New Roman"/>
                <a:cs typeface="Times New Roman"/>
              </a:rPr>
              <a:t>Blurring Techniques Sample</a:t>
            </a:r>
          </a:p>
        </p:txBody>
      </p:sp>
    </p:spTree>
    <p:extLst>
      <p:ext uri="{BB962C8B-B14F-4D97-AF65-F5344CB8AC3E}">
        <p14:creationId xmlns:p14="http://schemas.microsoft.com/office/powerpoint/2010/main" val="279977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AF09A02-3F21-F2A9-7F42-92C6B01085BA}"/>
              </a:ext>
            </a:extLst>
          </p:cNvPr>
          <p:cNvSpPr txBox="1"/>
          <p:nvPr/>
        </p:nvSpPr>
        <p:spPr>
          <a:xfrm>
            <a:off x="3964473" y="0"/>
            <a:ext cx="1574157" cy="307777"/>
          </a:xfrm>
          <a:prstGeom prst="rect">
            <a:avLst/>
          </a:prstGeom>
          <a:noFill/>
        </p:spPr>
        <p:txBody>
          <a:bodyPr wrap="square" rtlCol="0">
            <a:spAutoFit/>
          </a:bodyPr>
          <a:lstStyle/>
          <a:p>
            <a:r>
              <a:rPr lang="en-US" dirty="0">
                <a:solidFill>
                  <a:schemeClr val="tx1"/>
                </a:solidFill>
              </a:rPr>
              <a:t>Original Image</a:t>
            </a:r>
          </a:p>
        </p:txBody>
      </p:sp>
      <p:pic>
        <p:nvPicPr>
          <p:cNvPr id="12" name="object 4">
            <a:extLst>
              <a:ext uri="{FF2B5EF4-FFF2-40B4-BE49-F238E27FC236}">
                <a16:creationId xmlns:a16="http://schemas.microsoft.com/office/drawing/2014/main" id="{3F0698DD-99AF-DE97-BC91-C9865E279942}"/>
              </a:ext>
            </a:extLst>
          </p:cNvPr>
          <p:cNvPicPr/>
          <p:nvPr/>
        </p:nvPicPr>
        <p:blipFill>
          <a:blip r:embed="rId2" cstate="print"/>
          <a:stretch>
            <a:fillRect/>
          </a:stretch>
        </p:blipFill>
        <p:spPr>
          <a:xfrm>
            <a:off x="4126230" y="406081"/>
            <a:ext cx="891540" cy="954024"/>
          </a:xfrm>
          <a:prstGeom prst="rect">
            <a:avLst/>
          </a:prstGeom>
        </p:spPr>
      </p:pic>
      <p:cxnSp>
        <p:nvCxnSpPr>
          <p:cNvPr id="15" name="Straight Arrow Connector 14">
            <a:extLst>
              <a:ext uri="{FF2B5EF4-FFF2-40B4-BE49-F238E27FC236}">
                <a16:creationId xmlns:a16="http://schemas.microsoft.com/office/drawing/2014/main" id="{81792E96-314B-C832-0204-22A649CC37FD}"/>
              </a:ext>
            </a:extLst>
          </p:cNvPr>
          <p:cNvCxnSpPr>
            <a:cxnSpLocks/>
            <a:stCxn id="12" idx="1"/>
            <a:endCxn id="16" idx="0"/>
          </p:cNvCxnSpPr>
          <p:nvPr/>
        </p:nvCxnSpPr>
        <p:spPr>
          <a:xfrm flipH="1">
            <a:off x="669367" y="883093"/>
            <a:ext cx="3456863" cy="555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object 5">
            <a:extLst>
              <a:ext uri="{FF2B5EF4-FFF2-40B4-BE49-F238E27FC236}">
                <a16:creationId xmlns:a16="http://schemas.microsoft.com/office/drawing/2014/main" id="{84B40E57-BC67-8413-338F-224A04D46941}"/>
              </a:ext>
            </a:extLst>
          </p:cNvPr>
          <p:cNvPicPr/>
          <p:nvPr/>
        </p:nvPicPr>
        <p:blipFill>
          <a:blip r:embed="rId3" cstate="print"/>
          <a:stretch>
            <a:fillRect/>
          </a:stretch>
        </p:blipFill>
        <p:spPr>
          <a:xfrm>
            <a:off x="296749" y="1438529"/>
            <a:ext cx="745236" cy="736091"/>
          </a:xfrm>
          <a:prstGeom prst="rect">
            <a:avLst/>
          </a:prstGeom>
        </p:spPr>
      </p:pic>
      <p:pic>
        <p:nvPicPr>
          <p:cNvPr id="20" name="object 6">
            <a:extLst>
              <a:ext uri="{FF2B5EF4-FFF2-40B4-BE49-F238E27FC236}">
                <a16:creationId xmlns:a16="http://schemas.microsoft.com/office/drawing/2014/main" id="{A48500E1-E060-1B31-2685-CABD68EA4022}"/>
              </a:ext>
            </a:extLst>
          </p:cNvPr>
          <p:cNvPicPr/>
          <p:nvPr/>
        </p:nvPicPr>
        <p:blipFill>
          <a:blip r:embed="rId4" cstate="print"/>
          <a:stretch>
            <a:fillRect/>
          </a:stretch>
        </p:blipFill>
        <p:spPr>
          <a:xfrm>
            <a:off x="1202477" y="2145311"/>
            <a:ext cx="751332" cy="752856"/>
          </a:xfrm>
          <a:prstGeom prst="rect">
            <a:avLst/>
          </a:prstGeom>
        </p:spPr>
      </p:pic>
      <p:pic>
        <p:nvPicPr>
          <p:cNvPr id="21" name="object 11">
            <a:extLst>
              <a:ext uri="{FF2B5EF4-FFF2-40B4-BE49-F238E27FC236}">
                <a16:creationId xmlns:a16="http://schemas.microsoft.com/office/drawing/2014/main" id="{F1B2F89E-295D-F3BD-BDC1-ED51DC352DD1}"/>
              </a:ext>
            </a:extLst>
          </p:cNvPr>
          <p:cNvPicPr/>
          <p:nvPr/>
        </p:nvPicPr>
        <p:blipFill>
          <a:blip r:embed="rId5" cstate="print"/>
          <a:stretch>
            <a:fillRect/>
          </a:stretch>
        </p:blipFill>
        <p:spPr>
          <a:xfrm>
            <a:off x="2287242" y="2715022"/>
            <a:ext cx="717803" cy="708659"/>
          </a:xfrm>
          <a:prstGeom prst="rect">
            <a:avLst/>
          </a:prstGeom>
        </p:spPr>
      </p:pic>
      <p:pic>
        <p:nvPicPr>
          <p:cNvPr id="22" name="object 10">
            <a:extLst>
              <a:ext uri="{FF2B5EF4-FFF2-40B4-BE49-F238E27FC236}">
                <a16:creationId xmlns:a16="http://schemas.microsoft.com/office/drawing/2014/main" id="{4F1F81DB-B0EF-5EFE-8FE2-3C3034A5C7F5}"/>
              </a:ext>
            </a:extLst>
          </p:cNvPr>
          <p:cNvPicPr/>
          <p:nvPr/>
        </p:nvPicPr>
        <p:blipFill>
          <a:blip r:embed="rId6" cstate="print"/>
          <a:stretch>
            <a:fillRect/>
          </a:stretch>
        </p:blipFill>
        <p:spPr>
          <a:xfrm>
            <a:off x="3491122" y="3184998"/>
            <a:ext cx="769620" cy="752856"/>
          </a:xfrm>
          <a:prstGeom prst="rect">
            <a:avLst/>
          </a:prstGeom>
        </p:spPr>
      </p:pic>
      <p:pic>
        <p:nvPicPr>
          <p:cNvPr id="23" name="object 12">
            <a:extLst>
              <a:ext uri="{FF2B5EF4-FFF2-40B4-BE49-F238E27FC236}">
                <a16:creationId xmlns:a16="http://schemas.microsoft.com/office/drawing/2014/main" id="{DADD1B2C-EBF3-8383-1F8F-B7992F849CED}"/>
              </a:ext>
            </a:extLst>
          </p:cNvPr>
          <p:cNvPicPr/>
          <p:nvPr/>
        </p:nvPicPr>
        <p:blipFill>
          <a:blip r:embed="rId7" cstate="print"/>
          <a:stretch>
            <a:fillRect/>
          </a:stretch>
        </p:blipFill>
        <p:spPr>
          <a:xfrm>
            <a:off x="4975125" y="3222336"/>
            <a:ext cx="702563" cy="705612"/>
          </a:xfrm>
          <a:prstGeom prst="rect">
            <a:avLst/>
          </a:prstGeom>
        </p:spPr>
      </p:pic>
      <p:pic>
        <p:nvPicPr>
          <p:cNvPr id="24" name="object 7">
            <a:extLst>
              <a:ext uri="{FF2B5EF4-FFF2-40B4-BE49-F238E27FC236}">
                <a16:creationId xmlns:a16="http://schemas.microsoft.com/office/drawing/2014/main" id="{C2AC88B1-CD10-76EA-49AE-E5AACA9571C8}"/>
              </a:ext>
            </a:extLst>
          </p:cNvPr>
          <p:cNvPicPr/>
          <p:nvPr/>
        </p:nvPicPr>
        <p:blipFill>
          <a:blip r:embed="rId8" cstate="print"/>
          <a:stretch>
            <a:fillRect/>
          </a:stretch>
        </p:blipFill>
        <p:spPr>
          <a:xfrm>
            <a:off x="6041551" y="2842847"/>
            <a:ext cx="701039" cy="705612"/>
          </a:xfrm>
          <a:prstGeom prst="rect">
            <a:avLst/>
          </a:prstGeom>
        </p:spPr>
      </p:pic>
      <p:sp>
        <p:nvSpPr>
          <p:cNvPr id="27" name="TextBox 26">
            <a:extLst>
              <a:ext uri="{FF2B5EF4-FFF2-40B4-BE49-F238E27FC236}">
                <a16:creationId xmlns:a16="http://schemas.microsoft.com/office/drawing/2014/main" id="{9A9D8560-42E6-92E9-6BB2-461B94E721FE}"/>
              </a:ext>
            </a:extLst>
          </p:cNvPr>
          <p:cNvSpPr txBox="1"/>
          <p:nvPr/>
        </p:nvSpPr>
        <p:spPr>
          <a:xfrm>
            <a:off x="-90777" y="2247369"/>
            <a:ext cx="1474202" cy="307777"/>
          </a:xfrm>
          <a:prstGeom prst="rect">
            <a:avLst/>
          </a:prstGeom>
          <a:noFill/>
        </p:spPr>
        <p:txBody>
          <a:bodyPr wrap="square">
            <a:spAutoFit/>
          </a:bodyPr>
          <a:lstStyle/>
          <a:p>
            <a:pPr marL="102870">
              <a:lnSpc>
                <a:spcPct val="100000"/>
              </a:lnSpc>
              <a:spcBef>
                <a:spcPts val="105"/>
              </a:spcBef>
              <a:tabLst>
                <a:tab pos="446405" algn="l"/>
              </a:tabLst>
            </a:pPr>
            <a:r>
              <a:rPr lang="en-US" sz="1400" spc="-15" dirty="0">
                <a:solidFill>
                  <a:schemeClr val="tx1"/>
                </a:solidFill>
                <a:latin typeface="Times New Roman"/>
                <a:cs typeface="Times New Roman"/>
              </a:rPr>
              <a:t>Gaussian</a:t>
            </a:r>
            <a:r>
              <a:rPr lang="en-US" sz="1400" spc="-25" dirty="0">
                <a:solidFill>
                  <a:schemeClr val="tx1"/>
                </a:solidFill>
                <a:latin typeface="Times New Roman"/>
                <a:cs typeface="Times New Roman"/>
              </a:rPr>
              <a:t> </a:t>
            </a:r>
            <a:r>
              <a:rPr lang="en-US" sz="1400" spc="-30" dirty="0">
                <a:solidFill>
                  <a:schemeClr val="tx1"/>
                </a:solidFill>
                <a:latin typeface="Times New Roman"/>
                <a:cs typeface="Times New Roman"/>
              </a:rPr>
              <a:t>Blur</a:t>
            </a:r>
            <a:endParaRPr lang="en-US" sz="1400" dirty="0">
              <a:solidFill>
                <a:schemeClr val="tx1"/>
              </a:solidFill>
              <a:latin typeface="Times New Roman"/>
              <a:cs typeface="Times New Roman"/>
            </a:endParaRPr>
          </a:p>
        </p:txBody>
      </p:sp>
      <p:sp>
        <p:nvSpPr>
          <p:cNvPr id="28" name="TextBox 27">
            <a:extLst>
              <a:ext uri="{FF2B5EF4-FFF2-40B4-BE49-F238E27FC236}">
                <a16:creationId xmlns:a16="http://schemas.microsoft.com/office/drawing/2014/main" id="{36CAA211-E3B2-E922-81BC-B48C6618D7F6}"/>
              </a:ext>
            </a:extLst>
          </p:cNvPr>
          <p:cNvSpPr txBox="1"/>
          <p:nvPr/>
        </p:nvSpPr>
        <p:spPr>
          <a:xfrm>
            <a:off x="975674" y="2941660"/>
            <a:ext cx="1474202" cy="307777"/>
          </a:xfrm>
          <a:prstGeom prst="rect">
            <a:avLst/>
          </a:prstGeom>
          <a:noFill/>
        </p:spPr>
        <p:txBody>
          <a:bodyPr wrap="square">
            <a:spAutoFit/>
          </a:bodyPr>
          <a:lstStyle/>
          <a:p>
            <a:pPr marL="87630">
              <a:lnSpc>
                <a:spcPct val="100000"/>
              </a:lnSpc>
              <a:spcBef>
                <a:spcPts val="1430"/>
              </a:spcBef>
              <a:tabLst>
                <a:tab pos="431800" algn="l"/>
              </a:tabLst>
            </a:pPr>
            <a:r>
              <a:rPr lang="en-US" sz="1400" spc="-10" dirty="0">
                <a:solidFill>
                  <a:schemeClr val="tx1"/>
                </a:solidFill>
                <a:latin typeface="Times New Roman"/>
                <a:cs typeface="Times New Roman"/>
              </a:rPr>
              <a:t>Median</a:t>
            </a:r>
            <a:r>
              <a:rPr lang="en-US" sz="1400" spc="-60" dirty="0">
                <a:solidFill>
                  <a:schemeClr val="tx1"/>
                </a:solidFill>
                <a:latin typeface="Times New Roman"/>
                <a:cs typeface="Times New Roman"/>
              </a:rPr>
              <a:t> </a:t>
            </a:r>
            <a:r>
              <a:rPr lang="en-US" sz="1400" spc="-25" dirty="0">
                <a:solidFill>
                  <a:schemeClr val="tx1"/>
                </a:solidFill>
                <a:latin typeface="Times New Roman"/>
                <a:cs typeface="Times New Roman"/>
              </a:rPr>
              <a:t>Blur</a:t>
            </a:r>
            <a:endParaRPr lang="en-US" sz="1400" dirty="0">
              <a:solidFill>
                <a:schemeClr val="tx1"/>
              </a:solidFill>
              <a:latin typeface="Times New Roman"/>
              <a:cs typeface="Times New Roman"/>
            </a:endParaRPr>
          </a:p>
        </p:txBody>
      </p:sp>
      <p:sp>
        <p:nvSpPr>
          <p:cNvPr id="30" name="TextBox 29">
            <a:extLst>
              <a:ext uri="{FF2B5EF4-FFF2-40B4-BE49-F238E27FC236}">
                <a16:creationId xmlns:a16="http://schemas.microsoft.com/office/drawing/2014/main" id="{9F673DFE-E542-AB4A-FBC9-5B0C71331D00}"/>
              </a:ext>
            </a:extLst>
          </p:cNvPr>
          <p:cNvSpPr txBox="1"/>
          <p:nvPr/>
        </p:nvSpPr>
        <p:spPr>
          <a:xfrm>
            <a:off x="2060095" y="3480837"/>
            <a:ext cx="6250328" cy="307777"/>
          </a:xfrm>
          <a:prstGeom prst="rect">
            <a:avLst/>
          </a:prstGeom>
          <a:noFill/>
        </p:spPr>
        <p:txBody>
          <a:bodyPr wrap="square">
            <a:spAutoFit/>
          </a:bodyPr>
          <a:lstStyle/>
          <a:p>
            <a:pPr marL="102870">
              <a:lnSpc>
                <a:spcPct val="100000"/>
              </a:lnSpc>
              <a:tabLst>
                <a:tab pos="446405" algn="l"/>
              </a:tabLst>
            </a:pPr>
            <a:r>
              <a:rPr lang="en-US" sz="1400" spc="-95" dirty="0">
                <a:solidFill>
                  <a:schemeClr val="tx1"/>
                </a:solidFill>
                <a:latin typeface="Times New Roman"/>
                <a:cs typeface="Times New Roman"/>
              </a:rPr>
              <a:t>Box</a:t>
            </a:r>
            <a:r>
              <a:rPr lang="en-US" sz="1400" spc="-20" dirty="0">
                <a:solidFill>
                  <a:schemeClr val="tx1"/>
                </a:solidFill>
                <a:latin typeface="Times New Roman"/>
                <a:cs typeface="Times New Roman"/>
              </a:rPr>
              <a:t> </a:t>
            </a:r>
            <a:r>
              <a:rPr lang="en-US" sz="1400" spc="-30" dirty="0">
                <a:solidFill>
                  <a:schemeClr val="tx1"/>
                </a:solidFill>
                <a:latin typeface="Times New Roman"/>
                <a:cs typeface="Times New Roman"/>
              </a:rPr>
              <a:t>Filter</a:t>
            </a:r>
            <a:r>
              <a:rPr lang="en-US" sz="1400" spc="-20" dirty="0">
                <a:solidFill>
                  <a:schemeClr val="tx1"/>
                </a:solidFill>
                <a:latin typeface="Times New Roman"/>
                <a:cs typeface="Times New Roman"/>
              </a:rPr>
              <a:t> </a:t>
            </a:r>
            <a:r>
              <a:rPr lang="en-US" sz="1400" spc="-25" dirty="0">
                <a:solidFill>
                  <a:schemeClr val="tx1"/>
                </a:solidFill>
                <a:latin typeface="Times New Roman"/>
                <a:cs typeface="Times New Roman"/>
              </a:rPr>
              <a:t>Blur</a:t>
            </a:r>
            <a:endParaRPr lang="en-US" sz="1400" dirty="0">
              <a:solidFill>
                <a:schemeClr val="tx1"/>
              </a:solidFill>
              <a:latin typeface="Times New Roman"/>
              <a:cs typeface="Times New Roman"/>
            </a:endParaRPr>
          </a:p>
        </p:txBody>
      </p:sp>
      <p:sp>
        <p:nvSpPr>
          <p:cNvPr id="32" name="TextBox 31">
            <a:extLst>
              <a:ext uri="{FF2B5EF4-FFF2-40B4-BE49-F238E27FC236}">
                <a16:creationId xmlns:a16="http://schemas.microsoft.com/office/drawing/2014/main" id="{6011F532-8AB2-3D5C-87D5-81A73E0F3E3B}"/>
              </a:ext>
            </a:extLst>
          </p:cNvPr>
          <p:cNvSpPr txBox="1"/>
          <p:nvPr/>
        </p:nvSpPr>
        <p:spPr>
          <a:xfrm>
            <a:off x="3132521" y="4003841"/>
            <a:ext cx="6250328" cy="307777"/>
          </a:xfrm>
          <a:prstGeom prst="rect">
            <a:avLst/>
          </a:prstGeom>
          <a:noFill/>
        </p:spPr>
        <p:txBody>
          <a:bodyPr wrap="square">
            <a:spAutoFit/>
          </a:bodyPr>
          <a:lstStyle/>
          <a:p>
            <a:pPr marL="76835">
              <a:lnSpc>
                <a:spcPct val="100000"/>
              </a:lnSpc>
              <a:spcBef>
                <a:spcPts val="5"/>
              </a:spcBef>
              <a:tabLst>
                <a:tab pos="421005" algn="l"/>
              </a:tabLst>
            </a:pPr>
            <a:r>
              <a:rPr lang="en-US" sz="1400" spc="-15" dirty="0">
                <a:solidFill>
                  <a:schemeClr val="tx1"/>
                </a:solidFill>
                <a:latin typeface="Times New Roman"/>
                <a:cs typeface="Times New Roman"/>
              </a:rPr>
              <a:t>Mean</a:t>
            </a:r>
            <a:r>
              <a:rPr lang="en-US" sz="1400" spc="-35" dirty="0">
                <a:solidFill>
                  <a:schemeClr val="tx1"/>
                </a:solidFill>
                <a:latin typeface="Times New Roman"/>
                <a:cs typeface="Times New Roman"/>
              </a:rPr>
              <a:t> </a:t>
            </a:r>
            <a:r>
              <a:rPr lang="en-US" sz="1400" spc="-10" dirty="0">
                <a:solidFill>
                  <a:schemeClr val="tx1"/>
                </a:solidFill>
                <a:latin typeface="Times New Roman"/>
                <a:cs typeface="Times New Roman"/>
              </a:rPr>
              <a:t>Shift</a:t>
            </a:r>
            <a:r>
              <a:rPr lang="en-US" sz="1400" spc="-45" dirty="0">
                <a:solidFill>
                  <a:schemeClr val="tx1"/>
                </a:solidFill>
                <a:latin typeface="Times New Roman"/>
                <a:cs typeface="Times New Roman"/>
              </a:rPr>
              <a:t> </a:t>
            </a:r>
            <a:r>
              <a:rPr lang="en-US" sz="1400" spc="-30" dirty="0">
                <a:solidFill>
                  <a:schemeClr val="tx1"/>
                </a:solidFill>
                <a:latin typeface="Times New Roman"/>
                <a:cs typeface="Times New Roman"/>
              </a:rPr>
              <a:t>Filtering</a:t>
            </a:r>
            <a:endParaRPr lang="en-US" sz="1400" dirty="0">
              <a:solidFill>
                <a:schemeClr val="tx1"/>
              </a:solidFill>
              <a:latin typeface="Times New Roman"/>
              <a:cs typeface="Times New Roman"/>
            </a:endParaRPr>
          </a:p>
        </p:txBody>
      </p:sp>
      <p:pic>
        <p:nvPicPr>
          <p:cNvPr id="33" name="object 8">
            <a:extLst>
              <a:ext uri="{FF2B5EF4-FFF2-40B4-BE49-F238E27FC236}">
                <a16:creationId xmlns:a16="http://schemas.microsoft.com/office/drawing/2014/main" id="{ECC9461F-09F8-A132-B2EB-D0103E3A62A7}"/>
              </a:ext>
            </a:extLst>
          </p:cNvPr>
          <p:cNvPicPr/>
          <p:nvPr/>
        </p:nvPicPr>
        <p:blipFill>
          <a:blip r:embed="rId9" cstate="print"/>
          <a:stretch>
            <a:fillRect/>
          </a:stretch>
        </p:blipFill>
        <p:spPr>
          <a:xfrm>
            <a:off x="6998359" y="2315592"/>
            <a:ext cx="751332" cy="770849"/>
          </a:xfrm>
          <a:prstGeom prst="rect">
            <a:avLst/>
          </a:prstGeom>
        </p:spPr>
      </p:pic>
      <p:sp>
        <p:nvSpPr>
          <p:cNvPr id="36" name="TextBox 35">
            <a:extLst>
              <a:ext uri="{FF2B5EF4-FFF2-40B4-BE49-F238E27FC236}">
                <a16:creationId xmlns:a16="http://schemas.microsoft.com/office/drawing/2014/main" id="{23D41E93-68C3-20AC-9E35-5BD8D6989978}"/>
              </a:ext>
            </a:extLst>
          </p:cNvPr>
          <p:cNvSpPr txBox="1"/>
          <p:nvPr/>
        </p:nvSpPr>
        <p:spPr>
          <a:xfrm>
            <a:off x="4830054" y="3949248"/>
            <a:ext cx="1427631" cy="307777"/>
          </a:xfrm>
          <a:prstGeom prst="rect">
            <a:avLst/>
          </a:prstGeom>
          <a:noFill/>
        </p:spPr>
        <p:txBody>
          <a:bodyPr wrap="square">
            <a:spAutoFit/>
          </a:bodyPr>
          <a:lstStyle/>
          <a:p>
            <a:pPr marL="102870">
              <a:lnSpc>
                <a:spcPct val="100000"/>
              </a:lnSpc>
              <a:tabLst>
                <a:tab pos="446405" algn="l"/>
              </a:tabLst>
            </a:pPr>
            <a:r>
              <a:rPr lang="en-US" sz="1400" spc="-25" dirty="0">
                <a:solidFill>
                  <a:schemeClr val="tx1"/>
                </a:solidFill>
                <a:latin typeface="Times New Roman"/>
                <a:cs typeface="Times New Roman"/>
              </a:rPr>
              <a:t>Radial</a:t>
            </a:r>
            <a:r>
              <a:rPr lang="en-US" sz="1400" spc="-50" dirty="0">
                <a:solidFill>
                  <a:schemeClr val="tx1"/>
                </a:solidFill>
                <a:latin typeface="Times New Roman"/>
                <a:cs typeface="Times New Roman"/>
              </a:rPr>
              <a:t> </a:t>
            </a:r>
            <a:r>
              <a:rPr lang="en-US" sz="1400" spc="-25" dirty="0">
                <a:solidFill>
                  <a:schemeClr val="tx1"/>
                </a:solidFill>
                <a:latin typeface="Times New Roman"/>
                <a:cs typeface="Times New Roman"/>
              </a:rPr>
              <a:t>Blur</a:t>
            </a:r>
            <a:endParaRPr lang="en-US" sz="1400" dirty="0">
              <a:solidFill>
                <a:schemeClr val="tx1"/>
              </a:solidFill>
              <a:latin typeface="Times New Roman"/>
              <a:cs typeface="Times New Roman"/>
            </a:endParaRPr>
          </a:p>
        </p:txBody>
      </p:sp>
      <p:sp>
        <p:nvSpPr>
          <p:cNvPr id="38" name="TextBox 37">
            <a:extLst>
              <a:ext uri="{FF2B5EF4-FFF2-40B4-BE49-F238E27FC236}">
                <a16:creationId xmlns:a16="http://schemas.microsoft.com/office/drawing/2014/main" id="{F14216B4-3D22-C607-A73C-C13A7F333CDA}"/>
              </a:ext>
            </a:extLst>
          </p:cNvPr>
          <p:cNvSpPr txBox="1"/>
          <p:nvPr/>
        </p:nvSpPr>
        <p:spPr>
          <a:xfrm>
            <a:off x="5816116" y="3584315"/>
            <a:ext cx="7384648" cy="307777"/>
          </a:xfrm>
          <a:prstGeom prst="rect">
            <a:avLst/>
          </a:prstGeom>
          <a:noFill/>
        </p:spPr>
        <p:txBody>
          <a:bodyPr wrap="square">
            <a:spAutoFit/>
          </a:bodyPr>
          <a:lstStyle/>
          <a:p>
            <a:pPr marL="102870">
              <a:lnSpc>
                <a:spcPct val="100000"/>
              </a:lnSpc>
              <a:tabLst>
                <a:tab pos="446405" algn="l"/>
              </a:tabLst>
            </a:pPr>
            <a:r>
              <a:rPr lang="en-US" sz="1400" spc="5" dirty="0">
                <a:solidFill>
                  <a:schemeClr val="tx1"/>
                </a:solidFill>
                <a:latin typeface="Times New Roman"/>
                <a:cs typeface="Times New Roman"/>
              </a:rPr>
              <a:t>Motion</a:t>
            </a:r>
            <a:r>
              <a:rPr lang="en-US" sz="1400" spc="-45" dirty="0">
                <a:solidFill>
                  <a:schemeClr val="tx1"/>
                </a:solidFill>
                <a:latin typeface="Times New Roman"/>
                <a:cs typeface="Times New Roman"/>
              </a:rPr>
              <a:t> </a:t>
            </a:r>
            <a:r>
              <a:rPr lang="en-US" sz="1400" spc="-25" dirty="0">
                <a:solidFill>
                  <a:schemeClr val="tx1"/>
                </a:solidFill>
                <a:latin typeface="Times New Roman"/>
                <a:cs typeface="Times New Roman"/>
              </a:rPr>
              <a:t>Blur</a:t>
            </a:r>
            <a:endParaRPr lang="en-US" sz="2400" dirty="0">
              <a:solidFill>
                <a:schemeClr val="tx1"/>
              </a:solidFill>
              <a:latin typeface="Times New Roman"/>
              <a:cs typeface="Times New Roman"/>
            </a:endParaRPr>
          </a:p>
        </p:txBody>
      </p:sp>
      <p:sp>
        <p:nvSpPr>
          <p:cNvPr id="41" name="TextBox 40">
            <a:extLst>
              <a:ext uri="{FF2B5EF4-FFF2-40B4-BE49-F238E27FC236}">
                <a16:creationId xmlns:a16="http://schemas.microsoft.com/office/drawing/2014/main" id="{786CCFAF-3EB0-7720-B93C-298361DFDF45}"/>
              </a:ext>
            </a:extLst>
          </p:cNvPr>
          <p:cNvSpPr txBox="1"/>
          <p:nvPr/>
        </p:nvSpPr>
        <p:spPr>
          <a:xfrm>
            <a:off x="6890704" y="3133315"/>
            <a:ext cx="8351134" cy="307777"/>
          </a:xfrm>
          <a:prstGeom prst="rect">
            <a:avLst/>
          </a:prstGeom>
          <a:noFill/>
        </p:spPr>
        <p:txBody>
          <a:bodyPr wrap="square">
            <a:spAutoFit/>
          </a:bodyPr>
          <a:lstStyle/>
          <a:p>
            <a:r>
              <a:rPr lang="en-US" sz="1400" spc="35" dirty="0">
                <a:solidFill>
                  <a:schemeClr val="tx1"/>
                </a:solidFill>
                <a:latin typeface="Times New Roman"/>
                <a:cs typeface="Times New Roman"/>
              </a:rPr>
              <a:t>GrabCut/Gaussian</a:t>
            </a:r>
            <a:r>
              <a:rPr lang="en-US" sz="1400" spc="-45" dirty="0">
                <a:solidFill>
                  <a:schemeClr val="tx1"/>
                </a:solidFill>
                <a:latin typeface="Times New Roman"/>
                <a:cs typeface="Times New Roman"/>
              </a:rPr>
              <a:t> </a:t>
            </a:r>
            <a:r>
              <a:rPr lang="en-US" sz="1400" spc="-25" dirty="0">
                <a:solidFill>
                  <a:schemeClr val="tx1"/>
                </a:solidFill>
                <a:latin typeface="Times New Roman"/>
                <a:cs typeface="Times New Roman"/>
              </a:rPr>
              <a:t>Blur</a:t>
            </a:r>
            <a:endParaRPr lang="en-US" dirty="0">
              <a:solidFill>
                <a:schemeClr val="tx1"/>
              </a:solidFill>
            </a:endParaRPr>
          </a:p>
        </p:txBody>
      </p:sp>
      <p:pic>
        <p:nvPicPr>
          <p:cNvPr id="44" name="Picture 43">
            <a:extLst>
              <a:ext uri="{FF2B5EF4-FFF2-40B4-BE49-F238E27FC236}">
                <a16:creationId xmlns:a16="http://schemas.microsoft.com/office/drawing/2014/main" id="{4805590B-9719-2F34-ECD5-2874861A0683}"/>
              </a:ext>
            </a:extLst>
          </p:cNvPr>
          <p:cNvPicPr>
            <a:picLocks noChangeAspect="1"/>
          </p:cNvPicPr>
          <p:nvPr/>
        </p:nvPicPr>
        <p:blipFill>
          <a:blip r:embed="rId10"/>
          <a:stretch>
            <a:fillRect/>
          </a:stretch>
        </p:blipFill>
        <p:spPr>
          <a:xfrm>
            <a:off x="7914301" y="1347516"/>
            <a:ext cx="792244" cy="792244"/>
          </a:xfrm>
          <a:prstGeom prst="rect">
            <a:avLst/>
          </a:prstGeom>
        </p:spPr>
      </p:pic>
      <p:sp>
        <p:nvSpPr>
          <p:cNvPr id="45" name="TextBox 44">
            <a:extLst>
              <a:ext uri="{FF2B5EF4-FFF2-40B4-BE49-F238E27FC236}">
                <a16:creationId xmlns:a16="http://schemas.microsoft.com/office/drawing/2014/main" id="{2D5E693D-B710-FB6E-E9B1-4453C457A9BA}"/>
              </a:ext>
            </a:extLst>
          </p:cNvPr>
          <p:cNvSpPr txBox="1"/>
          <p:nvPr/>
        </p:nvSpPr>
        <p:spPr>
          <a:xfrm>
            <a:off x="7749692" y="2315592"/>
            <a:ext cx="1394308" cy="307777"/>
          </a:xfrm>
          <a:prstGeom prst="rect">
            <a:avLst/>
          </a:prstGeom>
          <a:noFill/>
        </p:spPr>
        <p:txBody>
          <a:bodyPr wrap="square" rtlCol="0">
            <a:spAutoFit/>
          </a:bodyPr>
          <a:lstStyle/>
          <a:p>
            <a:r>
              <a:rPr lang="en-US" dirty="0">
                <a:solidFill>
                  <a:schemeClr val="tx1"/>
                </a:solidFill>
              </a:rPr>
              <a:t>All Techniques</a:t>
            </a:r>
          </a:p>
        </p:txBody>
      </p:sp>
      <p:cxnSp>
        <p:nvCxnSpPr>
          <p:cNvPr id="48" name="Straight Arrow Connector 47">
            <a:extLst>
              <a:ext uri="{FF2B5EF4-FFF2-40B4-BE49-F238E27FC236}">
                <a16:creationId xmlns:a16="http://schemas.microsoft.com/office/drawing/2014/main" id="{F3739935-665E-99B9-1AAC-C049A47622DB}"/>
              </a:ext>
            </a:extLst>
          </p:cNvPr>
          <p:cNvCxnSpPr>
            <a:stCxn id="12" idx="1"/>
            <a:endCxn id="20" idx="0"/>
          </p:cNvCxnSpPr>
          <p:nvPr/>
        </p:nvCxnSpPr>
        <p:spPr>
          <a:xfrm flipH="1">
            <a:off x="1578143" y="883093"/>
            <a:ext cx="2548087" cy="1262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6247844-6283-B77D-C8B6-FE1AA2E3EBB8}"/>
              </a:ext>
            </a:extLst>
          </p:cNvPr>
          <p:cNvCxnSpPr>
            <a:stCxn id="12" idx="2"/>
            <a:endCxn id="21" idx="0"/>
          </p:cNvCxnSpPr>
          <p:nvPr/>
        </p:nvCxnSpPr>
        <p:spPr>
          <a:xfrm flipH="1">
            <a:off x="2646144" y="1360105"/>
            <a:ext cx="1925856" cy="1354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A1A7E52-897F-D6CA-8690-261D6A0AD8DB}"/>
              </a:ext>
            </a:extLst>
          </p:cNvPr>
          <p:cNvCxnSpPr>
            <a:stCxn id="12" idx="2"/>
            <a:endCxn id="22" idx="0"/>
          </p:cNvCxnSpPr>
          <p:nvPr/>
        </p:nvCxnSpPr>
        <p:spPr>
          <a:xfrm flipH="1">
            <a:off x="3875932" y="1360105"/>
            <a:ext cx="696068" cy="182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C319237-024B-8CEB-03E9-D67686BE3F74}"/>
              </a:ext>
            </a:extLst>
          </p:cNvPr>
          <p:cNvCxnSpPr>
            <a:stCxn id="12" idx="2"/>
            <a:endCxn id="23" idx="0"/>
          </p:cNvCxnSpPr>
          <p:nvPr/>
        </p:nvCxnSpPr>
        <p:spPr>
          <a:xfrm>
            <a:off x="4572000" y="1360105"/>
            <a:ext cx="754407" cy="1862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860820-2AFE-ED4B-E9A4-5650154AE9B6}"/>
              </a:ext>
            </a:extLst>
          </p:cNvPr>
          <p:cNvCxnSpPr>
            <a:stCxn id="12" idx="2"/>
            <a:endCxn id="24" idx="0"/>
          </p:cNvCxnSpPr>
          <p:nvPr/>
        </p:nvCxnSpPr>
        <p:spPr>
          <a:xfrm>
            <a:off x="4572000" y="1360105"/>
            <a:ext cx="1820071" cy="148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7B0237A-9000-EA5B-6F5A-581748227399}"/>
              </a:ext>
            </a:extLst>
          </p:cNvPr>
          <p:cNvCxnSpPr>
            <a:stCxn id="12" idx="3"/>
            <a:endCxn id="33" idx="0"/>
          </p:cNvCxnSpPr>
          <p:nvPr/>
        </p:nvCxnSpPr>
        <p:spPr>
          <a:xfrm>
            <a:off x="5017770" y="883093"/>
            <a:ext cx="2356255" cy="1432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9DE4238-4B3B-AC8A-936B-8A5A2497AF62}"/>
              </a:ext>
            </a:extLst>
          </p:cNvPr>
          <p:cNvCxnSpPr>
            <a:stCxn id="12" idx="3"/>
            <a:endCxn id="44" idx="0"/>
          </p:cNvCxnSpPr>
          <p:nvPr/>
        </p:nvCxnSpPr>
        <p:spPr>
          <a:xfrm>
            <a:off x="5017770" y="883093"/>
            <a:ext cx="3292653" cy="46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841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lowchart: Connector 33">
            <a:extLst>
              <a:ext uri="{FF2B5EF4-FFF2-40B4-BE49-F238E27FC236}">
                <a16:creationId xmlns:a16="http://schemas.microsoft.com/office/drawing/2014/main" id="{30E6F687-8E68-7767-556D-6A298172B375}"/>
              </a:ext>
            </a:extLst>
          </p:cNvPr>
          <p:cNvSpPr/>
          <p:nvPr/>
        </p:nvSpPr>
        <p:spPr>
          <a:xfrm>
            <a:off x="166590" y="1208303"/>
            <a:ext cx="2831691" cy="2822458"/>
          </a:xfrm>
          <a:prstGeom prst="flowChartConnector">
            <a:avLst/>
          </a:prstGeom>
          <a:gradFill flip="none" rotWithShape="1">
            <a:gsLst>
              <a:gs pos="0">
                <a:schemeClr val="bg1"/>
              </a:gs>
              <a:gs pos="100000">
                <a:schemeClr val="bg2">
                  <a:lumMod val="75000"/>
                </a:schemeClr>
              </a:gs>
            </a:gsLst>
            <a:path path="circle">
              <a:fillToRect l="50000" t="50000" r="50000" b="50000"/>
            </a:path>
            <a:tileRect/>
          </a:gradFill>
          <a:ln>
            <a:solidFill>
              <a:schemeClr val="accent1">
                <a:shade val="15000"/>
                <a:alpha val="98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Table of content</a:t>
            </a:r>
          </a:p>
        </p:txBody>
      </p:sp>
      <p:sp>
        <p:nvSpPr>
          <p:cNvPr id="35" name="Arc 34">
            <a:extLst>
              <a:ext uri="{FF2B5EF4-FFF2-40B4-BE49-F238E27FC236}">
                <a16:creationId xmlns:a16="http://schemas.microsoft.com/office/drawing/2014/main" id="{9E3B33AB-4A0D-CBC4-415B-394ABE6DA2D5}"/>
              </a:ext>
            </a:extLst>
          </p:cNvPr>
          <p:cNvSpPr/>
          <p:nvPr/>
        </p:nvSpPr>
        <p:spPr>
          <a:xfrm>
            <a:off x="-417148" y="877029"/>
            <a:ext cx="3781682" cy="3644993"/>
          </a:xfrm>
          <a:prstGeom prst="arc">
            <a:avLst/>
          </a:prstGeom>
          <a:noFill/>
          <a:ln w="228600">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6" name="Arc 35">
            <a:extLst>
              <a:ext uri="{FF2B5EF4-FFF2-40B4-BE49-F238E27FC236}">
                <a16:creationId xmlns:a16="http://schemas.microsoft.com/office/drawing/2014/main" id="{228EA543-1FD0-466B-6C52-B3B0FF189625}"/>
              </a:ext>
            </a:extLst>
          </p:cNvPr>
          <p:cNvSpPr/>
          <p:nvPr/>
        </p:nvSpPr>
        <p:spPr>
          <a:xfrm rot="10080000">
            <a:off x="449268" y="1137230"/>
            <a:ext cx="3067665" cy="3537191"/>
          </a:xfrm>
          <a:prstGeom prst="arc">
            <a:avLst/>
          </a:prstGeom>
          <a:effectLst>
            <a:softEdge rad="127000"/>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dirty="0"/>
          </a:p>
        </p:txBody>
      </p:sp>
      <p:sp>
        <p:nvSpPr>
          <p:cNvPr id="37" name="Arc 36">
            <a:extLst>
              <a:ext uri="{FF2B5EF4-FFF2-40B4-BE49-F238E27FC236}">
                <a16:creationId xmlns:a16="http://schemas.microsoft.com/office/drawing/2014/main" id="{DB257050-0FA3-28CA-0A85-471DD0136F66}"/>
              </a:ext>
            </a:extLst>
          </p:cNvPr>
          <p:cNvSpPr/>
          <p:nvPr/>
        </p:nvSpPr>
        <p:spPr>
          <a:xfrm rot="5400000">
            <a:off x="-44307" y="961987"/>
            <a:ext cx="3359028" cy="3456018"/>
          </a:xfrm>
          <a:prstGeom prst="arc">
            <a:avLst/>
          </a:prstGeom>
          <a:noFill/>
          <a:ln w="228600">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8" name="Flowchart: Connector 37">
            <a:extLst>
              <a:ext uri="{FF2B5EF4-FFF2-40B4-BE49-F238E27FC236}">
                <a16:creationId xmlns:a16="http://schemas.microsoft.com/office/drawing/2014/main" id="{0F0AC132-C59B-5B0A-579D-093E16246647}"/>
              </a:ext>
            </a:extLst>
          </p:cNvPr>
          <p:cNvSpPr/>
          <p:nvPr/>
        </p:nvSpPr>
        <p:spPr>
          <a:xfrm>
            <a:off x="1500315" y="766235"/>
            <a:ext cx="226142" cy="206565"/>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437D17C0-57F4-53F2-A33E-D1F7289BC15A}"/>
              </a:ext>
            </a:extLst>
          </p:cNvPr>
          <p:cNvSpPr/>
          <p:nvPr/>
        </p:nvSpPr>
        <p:spPr>
          <a:xfrm>
            <a:off x="1920412" y="884366"/>
            <a:ext cx="226142" cy="206565"/>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Connector 39">
            <a:extLst>
              <a:ext uri="{FF2B5EF4-FFF2-40B4-BE49-F238E27FC236}">
                <a16:creationId xmlns:a16="http://schemas.microsoft.com/office/drawing/2014/main" id="{31490F07-8A6D-EE69-A9FD-429624574405}"/>
              </a:ext>
            </a:extLst>
          </p:cNvPr>
          <p:cNvSpPr/>
          <p:nvPr/>
        </p:nvSpPr>
        <p:spPr>
          <a:xfrm>
            <a:off x="2340509" y="1034771"/>
            <a:ext cx="226142" cy="206565"/>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22F3737A-F7E1-AF3E-FC75-8AE27782DEC0}"/>
              </a:ext>
            </a:extLst>
          </p:cNvPr>
          <p:cNvSpPr/>
          <p:nvPr/>
        </p:nvSpPr>
        <p:spPr>
          <a:xfrm>
            <a:off x="2546375" y="3915551"/>
            <a:ext cx="226142" cy="206565"/>
          </a:xfrm>
          <a:prstGeom prst="flowChartConnector">
            <a:avLst/>
          </a:prstGeom>
          <a:solidFill>
            <a:srgbClr val="FFC000"/>
          </a:solid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08F8B5D0-1B1C-2207-E2B1-66CADF6D394C}"/>
              </a:ext>
            </a:extLst>
          </p:cNvPr>
          <p:cNvSpPr/>
          <p:nvPr/>
        </p:nvSpPr>
        <p:spPr>
          <a:xfrm>
            <a:off x="2652897" y="1295246"/>
            <a:ext cx="226142" cy="206565"/>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069BEB12-2525-76BE-80F3-CF3A3790A5E3}"/>
              </a:ext>
            </a:extLst>
          </p:cNvPr>
          <p:cNvSpPr/>
          <p:nvPr/>
        </p:nvSpPr>
        <p:spPr>
          <a:xfrm>
            <a:off x="2830275" y="3656468"/>
            <a:ext cx="226142" cy="206565"/>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4463911-672F-6BC1-BACC-153E020B39C3}"/>
              </a:ext>
            </a:extLst>
          </p:cNvPr>
          <p:cNvSpPr/>
          <p:nvPr/>
        </p:nvSpPr>
        <p:spPr>
          <a:xfrm>
            <a:off x="3055754" y="3361465"/>
            <a:ext cx="226142" cy="206565"/>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C265097D-85F7-E44F-74C8-CB480DBDA6B2}"/>
              </a:ext>
            </a:extLst>
          </p:cNvPr>
          <p:cNvSpPr/>
          <p:nvPr/>
        </p:nvSpPr>
        <p:spPr>
          <a:xfrm>
            <a:off x="2929661" y="1605862"/>
            <a:ext cx="226142" cy="206565"/>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FD91102-FD39-047E-0E86-E8D2A14C9031}"/>
              </a:ext>
            </a:extLst>
          </p:cNvPr>
          <p:cNvSpPr/>
          <p:nvPr/>
        </p:nvSpPr>
        <p:spPr>
          <a:xfrm>
            <a:off x="3113016" y="1935204"/>
            <a:ext cx="226142" cy="206565"/>
          </a:xfrm>
          <a:prstGeom prst="flowChartConnector">
            <a:avLst/>
          </a:prstGeom>
          <a:solidFill>
            <a:srgbClr val="FFC000"/>
          </a:solidFill>
          <a:ln>
            <a:solidFill>
              <a:srgbClr val="DFB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9FA3B3A3-E80D-3D39-8D78-47D270C52D1B}"/>
              </a:ext>
            </a:extLst>
          </p:cNvPr>
          <p:cNvSpPr/>
          <p:nvPr/>
        </p:nvSpPr>
        <p:spPr>
          <a:xfrm>
            <a:off x="3215835" y="2274430"/>
            <a:ext cx="226142" cy="206565"/>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74D03336-4DE6-6E46-84FD-E51D6FEB1A5E}"/>
              </a:ext>
            </a:extLst>
          </p:cNvPr>
          <p:cNvSpPr/>
          <p:nvPr/>
        </p:nvSpPr>
        <p:spPr>
          <a:xfrm>
            <a:off x="3241012" y="2625555"/>
            <a:ext cx="226142" cy="206565"/>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BB4F01E6-6244-F359-A22A-F5EE816AD442}"/>
              </a:ext>
            </a:extLst>
          </p:cNvPr>
          <p:cNvSpPr/>
          <p:nvPr/>
        </p:nvSpPr>
        <p:spPr>
          <a:xfrm>
            <a:off x="3196528" y="3014362"/>
            <a:ext cx="226142" cy="206565"/>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163F54A3-CE40-B3EB-FDAD-8830E42E3EB5}"/>
              </a:ext>
            </a:extLst>
          </p:cNvPr>
          <p:cNvCxnSpPr>
            <a:cxnSpLocks/>
            <a:stCxn id="49" idx="6"/>
            <a:endCxn id="156" idx="1"/>
          </p:cNvCxnSpPr>
          <p:nvPr/>
        </p:nvCxnSpPr>
        <p:spPr>
          <a:xfrm flipV="1">
            <a:off x="3441977" y="2313018"/>
            <a:ext cx="1216926" cy="64695"/>
          </a:xfrm>
          <a:prstGeom prst="straightConnector1">
            <a:avLst/>
          </a:prstGeom>
          <a:ln w="1111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09870022-2647-768A-A399-0A57A89A9220}"/>
              </a:ext>
            </a:extLst>
          </p:cNvPr>
          <p:cNvSpPr txBox="1"/>
          <p:nvPr/>
        </p:nvSpPr>
        <p:spPr>
          <a:xfrm>
            <a:off x="2720892" y="10733"/>
            <a:ext cx="2328189" cy="316555"/>
          </a:xfrm>
          <a:prstGeom prst="rect">
            <a:avLst/>
          </a:prstGeom>
          <a:solidFill>
            <a:schemeClr val="tx1"/>
          </a:solidFill>
        </p:spPr>
        <p:txBody>
          <a:bodyPr wrap="square">
            <a:spAutoFit/>
          </a:bodyPr>
          <a:lstStyle/>
          <a:p>
            <a:pPr algn="ctr"/>
            <a:r>
              <a:rPr lang="en-US" sz="1400" spc="20" dirty="0">
                <a:latin typeface="Tahoma"/>
                <a:cs typeface="Tahoma"/>
              </a:rPr>
              <a:t>Introduction   </a:t>
            </a:r>
            <a:endParaRPr lang="en-US" dirty="0">
              <a:solidFill>
                <a:schemeClr val="bg2"/>
              </a:solidFill>
            </a:endParaRPr>
          </a:p>
        </p:txBody>
      </p:sp>
      <p:sp>
        <p:nvSpPr>
          <p:cNvPr id="110" name="Diamond 109">
            <a:extLst>
              <a:ext uri="{FF2B5EF4-FFF2-40B4-BE49-F238E27FC236}">
                <a16:creationId xmlns:a16="http://schemas.microsoft.com/office/drawing/2014/main" id="{F087FC76-E3A8-128C-34BF-30D5A5509433}"/>
              </a:ext>
            </a:extLst>
          </p:cNvPr>
          <p:cNvSpPr/>
          <p:nvPr/>
        </p:nvSpPr>
        <p:spPr>
          <a:xfrm>
            <a:off x="2330714" y="-58320"/>
            <a:ext cx="481781"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145" name="TextBox 144">
            <a:extLst>
              <a:ext uri="{FF2B5EF4-FFF2-40B4-BE49-F238E27FC236}">
                <a16:creationId xmlns:a16="http://schemas.microsoft.com/office/drawing/2014/main" id="{65AA4A40-98A5-CF83-6F4F-899AF388CC9A}"/>
              </a:ext>
            </a:extLst>
          </p:cNvPr>
          <p:cNvSpPr txBox="1"/>
          <p:nvPr/>
        </p:nvSpPr>
        <p:spPr>
          <a:xfrm>
            <a:off x="3097858" y="358179"/>
            <a:ext cx="2328189" cy="316555"/>
          </a:xfrm>
          <a:prstGeom prst="rect">
            <a:avLst/>
          </a:prstGeom>
          <a:solidFill>
            <a:schemeClr val="tx1"/>
          </a:solidFill>
        </p:spPr>
        <p:txBody>
          <a:bodyPr wrap="square">
            <a:spAutoFit/>
          </a:bodyPr>
          <a:lstStyle/>
          <a:p>
            <a:pPr marL="12065">
              <a:lnSpc>
                <a:spcPct val="100000"/>
              </a:lnSpc>
              <a:spcBef>
                <a:spcPts val="5"/>
              </a:spcBef>
              <a:tabLst>
                <a:tab pos="299720" algn="l"/>
              </a:tabLst>
            </a:pPr>
            <a:r>
              <a:rPr lang="en-US" sz="1400" spc="-35" dirty="0">
                <a:latin typeface="Tahoma"/>
                <a:cs typeface="Tahoma"/>
              </a:rPr>
              <a:t>   P</a:t>
            </a:r>
            <a:r>
              <a:rPr lang="en-US" sz="1400" spc="-30" dirty="0">
                <a:latin typeface="Tahoma"/>
                <a:cs typeface="Tahoma"/>
              </a:rPr>
              <a:t>r</a:t>
            </a:r>
            <a:r>
              <a:rPr lang="en-US" sz="1400" spc="110" dirty="0">
                <a:latin typeface="Tahoma"/>
                <a:cs typeface="Tahoma"/>
              </a:rPr>
              <a:t>ob</a:t>
            </a:r>
            <a:r>
              <a:rPr lang="en-US" sz="1400" spc="50" dirty="0">
                <a:latin typeface="Tahoma"/>
                <a:cs typeface="Tahoma"/>
              </a:rPr>
              <a:t>l</a:t>
            </a:r>
            <a:r>
              <a:rPr lang="en-US" sz="1400" spc="65" dirty="0">
                <a:latin typeface="Tahoma"/>
                <a:cs typeface="Tahoma"/>
              </a:rPr>
              <a:t>em</a:t>
            </a:r>
            <a:r>
              <a:rPr lang="en-US" sz="1400" spc="-110" dirty="0">
                <a:latin typeface="Tahoma"/>
                <a:cs typeface="Tahoma"/>
              </a:rPr>
              <a:t> </a:t>
            </a:r>
            <a:r>
              <a:rPr lang="en-US" sz="1400" spc="-10" dirty="0">
                <a:latin typeface="Tahoma"/>
                <a:cs typeface="Tahoma"/>
              </a:rPr>
              <a:t>St</a:t>
            </a:r>
            <a:r>
              <a:rPr lang="en-US" sz="1400" spc="-30" dirty="0">
                <a:latin typeface="Tahoma"/>
                <a:cs typeface="Tahoma"/>
              </a:rPr>
              <a:t>a</a:t>
            </a:r>
            <a:r>
              <a:rPr lang="en-US" sz="1400" spc="25" dirty="0">
                <a:latin typeface="Tahoma"/>
                <a:cs typeface="Tahoma"/>
              </a:rPr>
              <a:t>te</a:t>
            </a:r>
            <a:r>
              <a:rPr lang="en-US" sz="1400" spc="40" dirty="0">
                <a:latin typeface="Tahoma"/>
                <a:cs typeface="Tahoma"/>
              </a:rPr>
              <a:t>m</a:t>
            </a:r>
            <a:r>
              <a:rPr lang="en-US" sz="1400" spc="25" dirty="0">
                <a:latin typeface="Tahoma"/>
                <a:cs typeface="Tahoma"/>
              </a:rPr>
              <a:t>ent</a:t>
            </a:r>
            <a:endParaRPr lang="en-US" sz="1400" dirty="0">
              <a:latin typeface="Tahoma"/>
              <a:cs typeface="Tahoma"/>
            </a:endParaRPr>
          </a:p>
        </p:txBody>
      </p:sp>
      <p:sp>
        <p:nvSpPr>
          <p:cNvPr id="146" name="Diamond 145">
            <a:extLst>
              <a:ext uri="{FF2B5EF4-FFF2-40B4-BE49-F238E27FC236}">
                <a16:creationId xmlns:a16="http://schemas.microsoft.com/office/drawing/2014/main" id="{70EE7FD8-6CE9-3824-B847-DB6793835C59}"/>
              </a:ext>
            </a:extLst>
          </p:cNvPr>
          <p:cNvSpPr/>
          <p:nvPr/>
        </p:nvSpPr>
        <p:spPr>
          <a:xfrm>
            <a:off x="2707680" y="289126"/>
            <a:ext cx="481781"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147" name="TextBox 146">
            <a:extLst>
              <a:ext uri="{FF2B5EF4-FFF2-40B4-BE49-F238E27FC236}">
                <a16:creationId xmlns:a16="http://schemas.microsoft.com/office/drawing/2014/main" id="{9B754E73-1A8A-8304-6D54-67A39A83E292}"/>
              </a:ext>
            </a:extLst>
          </p:cNvPr>
          <p:cNvSpPr txBox="1"/>
          <p:nvPr/>
        </p:nvSpPr>
        <p:spPr>
          <a:xfrm>
            <a:off x="3507532" y="718216"/>
            <a:ext cx="2328189" cy="316555"/>
          </a:xfrm>
          <a:prstGeom prst="rect">
            <a:avLst/>
          </a:prstGeom>
          <a:solidFill>
            <a:schemeClr val="tx1"/>
          </a:solidFill>
        </p:spPr>
        <p:txBody>
          <a:bodyPr wrap="square">
            <a:spAutoFit/>
          </a:bodyPr>
          <a:lstStyle/>
          <a:p>
            <a:pPr marL="12065">
              <a:lnSpc>
                <a:spcPct val="100000"/>
              </a:lnSpc>
              <a:tabLst>
                <a:tab pos="299720" algn="l"/>
              </a:tabLst>
            </a:pPr>
            <a:r>
              <a:rPr lang="en-US" sz="1400" spc="30" dirty="0">
                <a:latin typeface="Tahoma"/>
                <a:cs typeface="Tahoma"/>
              </a:rPr>
              <a:t>  Sc</a:t>
            </a:r>
            <a:r>
              <a:rPr lang="en-US" sz="1400" spc="114" dirty="0">
                <a:latin typeface="Tahoma"/>
                <a:cs typeface="Tahoma"/>
              </a:rPr>
              <a:t>o</a:t>
            </a:r>
            <a:r>
              <a:rPr lang="en-US" sz="1400" spc="105" dirty="0">
                <a:latin typeface="Tahoma"/>
                <a:cs typeface="Tahoma"/>
              </a:rPr>
              <a:t>p</a:t>
            </a:r>
            <a:r>
              <a:rPr lang="en-US" sz="1400" spc="70" dirty="0">
                <a:latin typeface="Tahoma"/>
                <a:cs typeface="Tahoma"/>
              </a:rPr>
              <a:t>e</a:t>
            </a:r>
            <a:r>
              <a:rPr lang="en-US" sz="1400" spc="-95" dirty="0">
                <a:latin typeface="Tahoma"/>
                <a:cs typeface="Tahoma"/>
              </a:rPr>
              <a:t> </a:t>
            </a:r>
            <a:r>
              <a:rPr lang="en-US" sz="1400" spc="50" dirty="0">
                <a:latin typeface="Tahoma"/>
                <a:cs typeface="Tahoma"/>
              </a:rPr>
              <a:t>an</a:t>
            </a:r>
            <a:r>
              <a:rPr lang="en-US" sz="1400" spc="60" dirty="0">
                <a:latin typeface="Tahoma"/>
                <a:cs typeface="Tahoma"/>
              </a:rPr>
              <a:t>d</a:t>
            </a:r>
            <a:r>
              <a:rPr lang="en-US" sz="1400" spc="-105" dirty="0">
                <a:latin typeface="Tahoma"/>
                <a:cs typeface="Tahoma"/>
              </a:rPr>
              <a:t> </a:t>
            </a:r>
            <a:r>
              <a:rPr lang="en-US" sz="1400" spc="95" dirty="0">
                <a:latin typeface="Tahoma"/>
                <a:cs typeface="Tahoma"/>
              </a:rPr>
              <a:t>Obj</a:t>
            </a:r>
            <a:r>
              <a:rPr lang="en-US" sz="1400" spc="65" dirty="0">
                <a:latin typeface="Tahoma"/>
                <a:cs typeface="Tahoma"/>
              </a:rPr>
              <a:t>ec</a:t>
            </a:r>
            <a:r>
              <a:rPr lang="en-US" sz="1400" dirty="0">
                <a:latin typeface="Tahoma"/>
                <a:cs typeface="Tahoma"/>
              </a:rPr>
              <a:t>t</a:t>
            </a:r>
            <a:r>
              <a:rPr lang="en-US" sz="1400" spc="-5" dirty="0">
                <a:latin typeface="Tahoma"/>
                <a:cs typeface="Tahoma"/>
              </a:rPr>
              <a:t>i</a:t>
            </a:r>
            <a:r>
              <a:rPr lang="en-US" sz="1400" spc="15" dirty="0">
                <a:latin typeface="Tahoma"/>
                <a:cs typeface="Tahoma"/>
              </a:rPr>
              <a:t>ves</a:t>
            </a:r>
            <a:endParaRPr lang="en-US" sz="1400" dirty="0">
              <a:latin typeface="Tahoma"/>
              <a:cs typeface="Tahoma"/>
            </a:endParaRPr>
          </a:p>
        </p:txBody>
      </p:sp>
      <p:sp>
        <p:nvSpPr>
          <p:cNvPr id="148" name="Diamond 147">
            <a:extLst>
              <a:ext uri="{FF2B5EF4-FFF2-40B4-BE49-F238E27FC236}">
                <a16:creationId xmlns:a16="http://schemas.microsoft.com/office/drawing/2014/main" id="{3D5749D4-08F9-2C82-7C12-181FA94C97A8}"/>
              </a:ext>
            </a:extLst>
          </p:cNvPr>
          <p:cNvSpPr/>
          <p:nvPr/>
        </p:nvSpPr>
        <p:spPr>
          <a:xfrm>
            <a:off x="3117354" y="649163"/>
            <a:ext cx="481781"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49" name="TextBox 148">
            <a:extLst>
              <a:ext uri="{FF2B5EF4-FFF2-40B4-BE49-F238E27FC236}">
                <a16:creationId xmlns:a16="http://schemas.microsoft.com/office/drawing/2014/main" id="{4EE5F786-B86A-F47A-2E34-B23557745D20}"/>
              </a:ext>
            </a:extLst>
          </p:cNvPr>
          <p:cNvSpPr txBox="1"/>
          <p:nvPr/>
        </p:nvSpPr>
        <p:spPr>
          <a:xfrm>
            <a:off x="3895438" y="1088148"/>
            <a:ext cx="2328189" cy="316555"/>
          </a:xfrm>
          <a:prstGeom prst="rect">
            <a:avLst/>
          </a:prstGeom>
          <a:solidFill>
            <a:schemeClr val="tx1"/>
          </a:solidFill>
        </p:spPr>
        <p:txBody>
          <a:bodyPr wrap="square">
            <a:spAutoFit/>
          </a:bodyPr>
          <a:lstStyle/>
          <a:p>
            <a:pPr marL="12065">
              <a:lnSpc>
                <a:spcPct val="100000"/>
              </a:lnSpc>
              <a:spcBef>
                <a:spcPts val="95"/>
              </a:spcBef>
              <a:tabLst>
                <a:tab pos="299720" algn="l"/>
              </a:tabLst>
            </a:pPr>
            <a:r>
              <a:rPr lang="en-US" sz="1400" dirty="0">
                <a:latin typeface="Tahoma"/>
                <a:cs typeface="Tahoma"/>
              </a:rPr>
              <a:t>     State</a:t>
            </a:r>
            <a:r>
              <a:rPr lang="en-US" sz="1400" spc="-114" dirty="0">
                <a:latin typeface="Tahoma"/>
                <a:cs typeface="Tahoma"/>
              </a:rPr>
              <a:t> </a:t>
            </a:r>
            <a:r>
              <a:rPr lang="en-US" sz="1400" spc="30" dirty="0">
                <a:latin typeface="Tahoma"/>
                <a:cs typeface="Tahoma"/>
              </a:rPr>
              <a:t>of</a:t>
            </a:r>
            <a:r>
              <a:rPr lang="en-US" sz="1400" spc="-90" dirty="0">
                <a:latin typeface="Tahoma"/>
                <a:cs typeface="Tahoma"/>
              </a:rPr>
              <a:t> </a:t>
            </a:r>
            <a:r>
              <a:rPr lang="en-US" sz="1400" spc="25" dirty="0">
                <a:latin typeface="Tahoma"/>
                <a:cs typeface="Tahoma"/>
              </a:rPr>
              <a:t>the</a:t>
            </a:r>
            <a:r>
              <a:rPr lang="en-US" sz="1400" spc="-114" dirty="0">
                <a:latin typeface="Tahoma"/>
                <a:cs typeface="Tahoma"/>
              </a:rPr>
              <a:t> </a:t>
            </a:r>
            <a:r>
              <a:rPr lang="en-US" sz="1400" spc="-20" dirty="0">
                <a:latin typeface="Tahoma"/>
                <a:cs typeface="Tahoma"/>
              </a:rPr>
              <a:t>art</a:t>
            </a:r>
            <a:endParaRPr lang="en-US" sz="1400" dirty="0">
              <a:latin typeface="Tahoma"/>
              <a:cs typeface="Tahoma"/>
            </a:endParaRPr>
          </a:p>
        </p:txBody>
      </p:sp>
      <p:sp>
        <p:nvSpPr>
          <p:cNvPr id="150" name="Diamond 149">
            <a:extLst>
              <a:ext uri="{FF2B5EF4-FFF2-40B4-BE49-F238E27FC236}">
                <a16:creationId xmlns:a16="http://schemas.microsoft.com/office/drawing/2014/main" id="{96387C45-195B-9D10-6189-9A9815A64B33}"/>
              </a:ext>
            </a:extLst>
          </p:cNvPr>
          <p:cNvSpPr/>
          <p:nvPr/>
        </p:nvSpPr>
        <p:spPr>
          <a:xfrm>
            <a:off x="3505260" y="1019095"/>
            <a:ext cx="481781"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51" name="TextBox 150">
            <a:extLst>
              <a:ext uri="{FF2B5EF4-FFF2-40B4-BE49-F238E27FC236}">
                <a16:creationId xmlns:a16="http://schemas.microsoft.com/office/drawing/2014/main" id="{3CEE4CE8-5A12-EE7F-A724-E27F8BADBA53}"/>
              </a:ext>
            </a:extLst>
          </p:cNvPr>
          <p:cNvSpPr txBox="1"/>
          <p:nvPr/>
        </p:nvSpPr>
        <p:spPr>
          <a:xfrm>
            <a:off x="4304837" y="1447585"/>
            <a:ext cx="2328189" cy="316555"/>
          </a:xfrm>
          <a:prstGeom prst="rect">
            <a:avLst/>
          </a:prstGeom>
          <a:solidFill>
            <a:schemeClr val="tx1"/>
          </a:solidFill>
        </p:spPr>
        <p:txBody>
          <a:bodyPr wrap="square">
            <a:spAutoFit/>
          </a:bodyPr>
          <a:lstStyle/>
          <a:p>
            <a:pPr marL="12065">
              <a:lnSpc>
                <a:spcPct val="100000"/>
              </a:lnSpc>
              <a:spcBef>
                <a:spcPts val="95"/>
              </a:spcBef>
              <a:tabLst>
                <a:tab pos="299720" algn="l"/>
              </a:tabLst>
            </a:pPr>
            <a:r>
              <a:rPr lang="en-US" sz="1400" spc="-35" dirty="0">
                <a:latin typeface="Tahoma"/>
                <a:cs typeface="Tahoma"/>
              </a:rPr>
              <a:t>    P</a:t>
            </a:r>
            <a:r>
              <a:rPr lang="en-US" sz="1400" spc="-30" dirty="0">
                <a:latin typeface="Tahoma"/>
                <a:cs typeface="Tahoma"/>
              </a:rPr>
              <a:t>r</a:t>
            </a:r>
            <a:r>
              <a:rPr lang="en-US" sz="1400" spc="114" dirty="0">
                <a:latin typeface="Tahoma"/>
                <a:cs typeface="Tahoma"/>
              </a:rPr>
              <a:t>o</a:t>
            </a:r>
            <a:r>
              <a:rPr lang="en-US" sz="1400" spc="105" dirty="0">
                <a:latin typeface="Tahoma"/>
                <a:cs typeface="Tahoma"/>
              </a:rPr>
              <a:t>p</a:t>
            </a:r>
            <a:r>
              <a:rPr lang="en-US" sz="1400" spc="75" dirty="0">
                <a:latin typeface="Tahoma"/>
                <a:cs typeface="Tahoma"/>
              </a:rPr>
              <a:t>osed</a:t>
            </a:r>
            <a:r>
              <a:rPr lang="en-US" sz="1400" spc="-100" dirty="0">
                <a:latin typeface="Tahoma"/>
                <a:cs typeface="Tahoma"/>
              </a:rPr>
              <a:t> </a:t>
            </a:r>
            <a:r>
              <a:rPr lang="en-US" sz="1400" spc="30" dirty="0">
                <a:latin typeface="Tahoma"/>
                <a:cs typeface="Tahoma"/>
              </a:rPr>
              <a:t>Solut</a:t>
            </a:r>
            <a:r>
              <a:rPr lang="en-US" sz="1400" spc="5" dirty="0">
                <a:latin typeface="Tahoma"/>
                <a:cs typeface="Tahoma"/>
              </a:rPr>
              <a:t>i</a:t>
            </a:r>
            <a:r>
              <a:rPr lang="en-US" sz="1400" spc="70" dirty="0">
                <a:latin typeface="Tahoma"/>
                <a:cs typeface="Tahoma"/>
              </a:rPr>
              <a:t>on</a:t>
            </a:r>
            <a:endParaRPr lang="en-US" sz="1400" dirty="0">
              <a:latin typeface="Tahoma"/>
              <a:cs typeface="Tahoma"/>
            </a:endParaRPr>
          </a:p>
        </p:txBody>
      </p:sp>
      <p:sp>
        <p:nvSpPr>
          <p:cNvPr id="152" name="Diamond 151">
            <a:extLst>
              <a:ext uri="{FF2B5EF4-FFF2-40B4-BE49-F238E27FC236}">
                <a16:creationId xmlns:a16="http://schemas.microsoft.com/office/drawing/2014/main" id="{F3AEC68A-CF98-B10F-9F26-A175EBA4EC81}"/>
              </a:ext>
            </a:extLst>
          </p:cNvPr>
          <p:cNvSpPr/>
          <p:nvPr/>
        </p:nvSpPr>
        <p:spPr>
          <a:xfrm>
            <a:off x="3914659" y="1378532"/>
            <a:ext cx="481781"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53" name="TextBox 152">
            <a:extLst>
              <a:ext uri="{FF2B5EF4-FFF2-40B4-BE49-F238E27FC236}">
                <a16:creationId xmlns:a16="http://schemas.microsoft.com/office/drawing/2014/main" id="{84F21383-E11A-A045-2609-B3441C4440DA}"/>
              </a:ext>
            </a:extLst>
          </p:cNvPr>
          <p:cNvSpPr txBox="1"/>
          <p:nvPr/>
        </p:nvSpPr>
        <p:spPr>
          <a:xfrm>
            <a:off x="4673095" y="1813956"/>
            <a:ext cx="2328189" cy="316555"/>
          </a:xfrm>
          <a:prstGeom prst="rect">
            <a:avLst/>
          </a:prstGeom>
          <a:solidFill>
            <a:schemeClr val="tx1"/>
          </a:solidFill>
        </p:spPr>
        <p:txBody>
          <a:bodyPr wrap="square">
            <a:spAutoFit/>
          </a:bodyPr>
          <a:lstStyle/>
          <a:p>
            <a:pPr marL="12065">
              <a:lnSpc>
                <a:spcPct val="100000"/>
              </a:lnSpc>
              <a:tabLst>
                <a:tab pos="299720" algn="l"/>
              </a:tabLst>
            </a:pPr>
            <a:r>
              <a:rPr lang="en-US" spc="-180" dirty="0">
                <a:latin typeface="Tahoma"/>
                <a:cs typeface="Tahoma"/>
              </a:rPr>
              <a:t>           T</a:t>
            </a:r>
            <a:r>
              <a:rPr lang="en-US" sz="1400" dirty="0">
                <a:latin typeface="Tahoma"/>
                <a:cs typeface="Tahoma"/>
              </a:rPr>
              <a:t>a</a:t>
            </a:r>
            <a:r>
              <a:rPr lang="en-US" sz="1400" spc="-25" dirty="0">
                <a:latin typeface="Tahoma"/>
                <a:cs typeface="Tahoma"/>
              </a:rPr>
              <a:t>r</a:t>
            </a:r>
            <a:r>
              <a:rPr lang="en-US" sz="1400" spc="70" dirty="0">
                <a:latin typeface="Tahoma"/>
                <a:cs typeface="Tahoma"/>
              </a:rPr>
              <a:t>geted</a:t>
            </a:r>
            <a:r>
              <a:rPr lang="en-US" sz="1400" spc="-95" dirty="0">
                <a:latin typeface="Tahoma"/>
                <a:cs typeface="Tahoma"/>
              </a:rPr>
              <a:t> </a:t>
            </a:r>
            <a:r>
              <a:rPr lang="en-US" sz="1400" spc="25" dirty="0">
                <a:latin typeface="Tahoma"/>
                <a:cs typeface="Tahoma"/>
              </a:rPr>
              <a:t>use</a:t>
            </a:r>
            <a:r>
              <a:rPr lang="en-US" sz="1400" spc="-5" dirty="0">
                <a:latin typeface="Tahoma"/>
                <a:cs typeface="Tahoma"/>
              </a:rPr>
              <a:t>rs</a:t>
            </a:r>
            <a:endParaRPr lang="en-US" sz="1400" dirty="0">
              <a:latin typeface="Tahoma"/>
              <a:cs typeface="Tahoma"/>
            </a:endParaRPr>
          </a:p>
        </p:txBody>
      </p:sp>
      <p:sp>
        <p:nvSpPr>
          <p:cNvPr id="154" name="Diamond 153">
            <a:extLst>
              <a:ext uri="{FF2B5EF4-FFF2-40B4-BE49-F238E27FC236}">
                <a16:creationId xmlns:a16="http://schemas.microsoft.com/office/drawing/2014/main" id="{663300C7-AFBC-223C-FCCF-E9A753383C2B}"/>
              </a:ext>
            </a:extLst>
          </p:cNvPr>
          <p:cNvSpPr/>
          <p:nvPr/>
        </p:nvSpPr>
        <p:spPr>
          <a:xfrm>
            <a:off x="4282917" y="1744903"/>
            <a:ext cx="481781"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5" name="TextBox 154">
            <a:extLst>
              <a:ext uri="{FF2B5EF4-FFF2-40B4-BE49-F238E27FC236}">
                <a16:creationId xmlns:a16="http://schemas.microsoft.com/office/drawing/2014/main" id="{3B120AD1-5F9D-56B3-EF5F-EF010E5F26AB}"/>
              </a:ext>
            </a:extLst>
          </p:cNvPr>
          <p:cNvSpPr txBox="1"/>
          <p:nvPr/>
        </p:nvSpPr>
        <p:spPr>
          <a:xfrm>
            <a:off x="5049081" y="2181493"/>
            <a:ext cx="2328189" cy="316555"/>
          </a:xfrm>
          <a:prstGeom prst="rect">
            <a:avLst/>
          </a:prstGeom>
          <a:solidFill>
            <a:schemeClr val="tx1"/>
          </a:solidFill>
        </p:spPr>
        <p:txBody>
          <a:bodyPr wrap="square">
            <a:spAutoFit/>
          </a:bodyPr>
          <a:lstStyle/>
          <a:p>
            <a:pPr algn="ctr"/>
            <a:r>
              <a:rPr lang="en-US">
                <a:solidFill>
                  <a:schemeClr val="bg2"/>
                </a:solidFill>
              </a:rPr>
              <a:t>Datasets</a:t>
            </a:r>
            <a:endParaRPr lang="en-US" dirty="0">
              <a:solidFill>
                <a:schemeClr val="bg2"/>
              </a:solidFill>
            </a:endParaRPr>
          </a:p>
        </p:txBody>
      </p:sp>
      <p:sp>
        <p:nvSpPr>
          <p:cNvPr id="156" name="Diamond 155">
            <a:extLst>
              <a:ext uri="{FF2B5EF4-FFF2-40B4-BE49-F238E27FC236}">
                <a16:creationId xmlns:a16="http://schemas.microsoft.com/office/drawing/2014/main" id="{C90103A5-DEB7-5AF7-F34F-CD6088B7EAB5}"/>
              </a:ext>
            </a:extLst>
          </p:cNvPr>
          <p:cNvSpPr/>
          <p:nvPr/>
        </p:nvSpPr>
        <p:spPr>
          <a:xfrm>
            <a:off x="4658903" y="2081960"/>
            <a:ext cx="481781"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7" name="TextBox 156">
            <a:extLst>
              <a:ext uri="{FF2B5EF4-FFF2-40B4-BE49-F238E27FC236}">
                <a16:creationId xmlns:a16="http://schemas.microsoft.com/office/drawing/2014/main" id="{E7134FD8-511B-F5BE-3C82-08DEB2EEDB9E}"/>
              </a:ext>
            </a:extLst>
          </p:cNvPr>
          <p:cNvSpPr txBox="1"/>
          <p:nvPr/>
        </p:nvSpPr>
        <p:spPr>
          <a:xfrm>
            <a:off x="5059532" y="2542461"/>
            <a:ext cx="2328189" cy="316555"/>
          </a:xfrm>
          <a:prstGeom prst="rect">
            <a:avLst/>
          </a:prstGeom>
          <a:solidFill>
            <a:schemeClr val="tx1"/>
          </a:solidFill>
        </p:spPr>
        <p:txBody>
          <a:bodyPr wrap="square">
            <a:spAutoFit/>
          </a:bodyPr>
          <a:lstStyle/>
          <a:p>
            <a:pPr algn="ctr"/>
            <a:r>
              <a:rPr lang="en-US" dirty="0">
                <a:solidFill>
                  <a:schemeClr val="bg2"/>
                </a:solidFill>
              </a:rPr>
              <a:t>Pipeline </a:t>
            </a:r>
          </a:p>
        </p:txBody>
      </p:sp>
      <p:sp>
        <p:nvSpPr>
          <p:cNvPr id="158" name="Diamond 157">
            <a:extLst>
              <a:ext uri="{FF2B5EF4-FFF2-40B4-BE49-F238E27FC236}">
                <a16:creationId xmlns:a16="http://schemas.microsoft.com/office/drawing/2014/main" id="{2566238C-FF54-C764-D4D3-5E157E855FEA}"/>
              </a:ext>
            </a:extLst>
          </p:cNvPr>
          <p:cNvSpPr/>
          <p:nvPr/>
        </p:nvSpPr>
        <p:spPr>
          <a:xfrm>
            <a:off x="4669354" y="2473408"/>
            <a:ext cx="481781"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9" name="TextBox 158">
            <a:extLst>
              <a:ext uri="{FF2B5EF4-FFF2-40B4-BE49-F238E27FC236}">
                <a16:creationId xmlns:a16="http://schemas.microsoft.com/office/drawing/2014/main" id="{D9DF0881-1590-416B-E8CF-9BEF7217BBD7}"/>
              </a:ext>
            </a:extLst>
          </p:cNvPr>
          <p:cNvSpPr txBox="1"/>
          <p:nvPr/>
        </p:nvSpPr>
        <p:spPr>
          <a:xfrm>
            <a:off x="4695009" y="2897166"/>
            <a:ext cx="2328189" cy="316555"/>
          </a:xfrm>
          <a:prstGeom prst="rect">
            <a:avLst/>
          </a:prstGeom>
          <a:solidFill>
            <a:schemeClr val="tx1"/>
          </a:solidFill>
        </p:spPr>
        <p:txBody>
          <a:bodyPr wrap="square">
            <a:spAutoFit/>
          </a:bodyPr>
          <a:lstStyle/>
          <a:p>
            <a:pPr algn="ctr"/>
            <a:r>
              <a:rPr lang="en-US" dirty="0">
                <a:solidFill>
                  <a:schemeClr val="bg2"/>
                </a:solidFill>
              </a:rPr>
              <a:t>Preprocessing</a:t>
            </a:r>
          </a:p>
        </p:txBody>
      </p:sp>
      <p:sp>
        <p:nvSpPr>
          <p:cNvPr id="160" name="Diamond 159">
            <a:extLst>
              <a:ext uri="{FF2B5EF4-FFF2-40B4-BE49-F238E27FC236}">
                <a16:creationId xmlns:a16="http://schemas.microsoft.com/office/drawing/2014/main" id="{0511682B-7D5D-7D1C-8E03-F9B53C4E497B}"/>
              </a:ext>
            </a:extLst>
          </p:cNvPr>
          <p:cNvSpPr/>
          <p:nvPr/>
        </p:nvSpPr>
        <p:spPr>
          <a:xfrm>
            <a:off x="4304831" y="2828113"/>
            <a:ext cx="481781"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sp>
        <p:nvSpPr>
          <p:cNvPr id="161" name="TextBox 160">
            <a:extLst>
              <a:ext uri="{FF2B5EF4-FFF2-40B4-BE49-F238E27FC236}">
                <a16:creationId xmlns:a16="http://schemas.microsoft.com/office/drawing/2014/main" id="{AEFEE38B-3F29-992D-6473-2FE69519D612}"/>
              </a:ext>
            </a:extLst>
          </p:cNvPr>
          <p:cNvSpPr txBox="1"/>
          <p:nvPr/>
        </p:nvSpPr>
        <p:spPr>
          <a:xfrm>
            <a:off x="4523807" y="3278421"/>
            <a:ext cx="2328189" cy="316555"/>
          </a:xfrm>
          <a:prstGeom prst="rect">
            <a:avLst/>
          </a:prstGeom>
          <a:solidFill>
            <a:schemeClr val="tx1"/>
          </a:solidFill>
        </p:spPr>
        <p:txBody>
          <a:bodyPr wrap="square">
            <a:spAutoFit/>
          </a:bodyPr>
          <a:lstStyle/>
          <a:p>
            <a:pPr algn="ctr"/>
            <a:r>
              <a:rPr lang="en-US" dirty="0">
                <a:solidFill>
                  <a:schemeClr val="bg2"/>
                </a:solidFill>
              </a:rPr>
              <a:t>Blurring Techniques</a:t>
            </a:r>
          </a:p>
        </p:txBody>
      </p:sp>
      <p:sp>
        <p:nvSpPr>
          <p:cNvPr id="162" name="Diamond 161">
            <a:extLst>
              <a:ext uri="{FF2B5EF4-FFF2-40B4-BE49-F238E27FC236}">
                <a16:creationId xmlns:a16="http://schemas.microsoft.com/office/drawing/2014/main" id="{68BA0500-E27A-6133-8C0A-B8E11F91309D}"/>
              </a:ext>
            </a:extLst>
          </p:cNvPr>
          <p:cNvSpPr/>
          <p:nvPr/>
        </p:nvSpPr>
        <p:spPr>
          <a:xfrm>
            <a:off x="3902399" y="3185927"/>
            <a:ext cx="792610"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10</a:t>
            </a:r>
          </a:p>
        </p:txBody>
      </p:sp>
      <p:sp>
        <p:nvSpPr>
          <p:cNvPr id="163" name="TextBox 162">
            <a:extLst>
              <a:ext uri="{FF2B5EF4-FFF2-40B4-BE49-F238E27FC236}">
                <a16:creationId xmlns:a16="http://schemas.microsoft.com/office/drawing/2014/main" id="{47F89CD8-7F52-B5A4-54CA-94A46FF9A6F2}"/>
              </a:ext>
            </a:extLst>
          </p:cNvPr>
          <p:cNvSpPr txBox="1"/>
          <p:nvPr/>
        </p:nvSpPr>
        <p:spPr>
          <a:xfrm>
            <a:off x="4186623" y="3648043"/>
            <a:ext cx="2328189" cy="316555"/>
          </a:xfrm>
          <a:prstGeom prst="rect">
            <a:avLst/>
          </a:prstGeom>
          <a:solidFill>
            <a:schemeClr val="tx1"/>
          </a:solidFill>
        </p:spPr>
        <p:txBody>
          <a:bodyPr wrap="square">
            <a:spAutoFit/>
          </a:bodyPr>
          <a:lstStyle/>
          <a:p>
            <a:pPr algn="ctr"/>
            <a:r>
              <a:rPr lang="en-US" dirty="0">
                <a:solidFill>
                  <a:schemeClr val="bg2"/>
                </a:solidFill>
              </a:rPr>
              <a:t>Testing and Evaluation</a:t>
            </a:r>
          </a:p>
        </p:txBody>
      </p:sp>
      <p:sp>
        <p:nvSpPr>
          <p:cNvPr id="164" name="Diamond 163">
            <a:extLst>
              <a:ext uri="{FF2B5EF4-FFF2-40B4-BE49-F238E27FC236}">
                <a16:creationId xmlns:a16="http://schemas.microsoft.com/office/drawing/2014/main" id="{2770E23F-9930-E958-A7CD-CC60878A2033}"/>
              </a:ext>
            </a:extLst>
          </p:cNvPr>
          <p:cNvSpPr/>
          <p:nvPr/>
        </p:nvSpPr>
        <p:spPr>
          <a:xfrm>
            <a:off x="3577220" y="3568030"/>
            <a:ext cx="792609"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11</a:t>
            </a:r>
          </a:p>
        </p:txBody>
      </p:sp>
      <p:sp>
        <p:nvSpPr>
          <p:cNvPr id="211" name="Flowchart: Connector 210">
            <a:extLst>
              <a:ext uri="{FF2B5EF4-FFF2-40B4-BE49-F238E27FC236}">
                <a16:creationId xmlns:a16="http://schemas.microsoft.com/office/drawing/2014/main" id="{7E4C073B-5EE5-6DBB-7E0D-73831605E426}"/>
              </a:ext>
            </a:extLst>
          </p:cNvPr>
          <p:cNvSpPr/>
          <p:nvPr/>
        </p:nvSpPr>
        <p:spPr>
          <a:xfrm>
            <a:off x="2223721" y="4125747"/>
            <a:ext cx="226142" cy="206565"/>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lowchart: Connector 211">
            <a:extLst>
              <a:ext uri="{FF2B5EF4-FFF2-40B4-BE49-F238E27FC236}">
                <a16:creationId xmlns:a16="http://schemas.microsoft.com/office/drawing/2014/main" id="{2A11B902-FD49-3F7A-B669-B3FBF2D2627D}"/>
              </a:ext>
            </a:extLst>
          </p:cNvPr>
          <p:cNvSpPr/>
          <p:nvPr/>
        </p:nvSpPr>
        <p:spPr>
          <a:xfrm>
            <a:off x="1760549" y="4252793"/>
            <a:ext cx="226142" cy="206565"/>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230">
            <a:extLst>
              <a:ext uri="{FF2B5EF4-FFF2-40B4-BE49-F238E27FC236}">
                <a16:creationId xmlns:a16="http://schemas.microsoft.com/office/drawing/2014/main" id="{8A36E21D-25ED-E46F-191B-DE65C3338F02}"/>
              </a:ext>
            </a:extLst>
          </p:cNvPr>
          <p:cNvSpPr txBox="1"/>
          <p:nvPr/>
        </p:nvSpPr>
        <p:spPr>
          <a:xfrm>
            <a:off x="3817532" y="4019869"/>
            <a:ext cx="2328189" cy="316555"/>
          </a:xfrm>
          <a:prstGeom prst="rect">
            <a:avLst/>
          </a:prstGeom>
          <a:solidFill>
            <a:schemeClr val="tx1"/>
          </a:solidFill>
        </p:spPr>
        <p:txBody>
          <a:bodyPr wrap="square">
            <a:spAutoFit/>
          </a:bodyPr>
          <a:lstStyle/>
          <a:p>
            <a:pPr algn="ctr"/>
            <a:r>
              <a:rPr lang="en-US" dirty="0">
                <a:solidFill>
                  <a:schemeClr val="bg2"/>
                </a:solidFill>
              </a:rPr>
              <a:t>Results</a:t>
            </a:r>
          </a:p>
        </p:txBody>
      </p:sp>
      <p:sp>
        <p:nvSpPr>
          <p:cNvPr id="232" name="Diamond 231">
            <a:extLst>
              <a:ext uri="{FF2B5EF4-FFF2-40B4-BE49-F238E27FC236}">
                <a16:creationId xmlns:a16="http://schemas.microsoft.com/office/drawing/2014/main" id="{C7ED7017-D0D9-47E2-7D07-D2DB5D268ED1}"/>
              </a:ext>
            </a:extLst>
          </p:cNvPr>
          <p:cNvSpPr/>
          <p:nvPr/>
        </p:nvSpPr>
        <p:spPr>
          <a:xfrm>
            <a:off x="3208129" y="3939856"/>
            <a:ext cx="792609"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12</a:t>
            </a:r>
          </a:p>
        </p:txBody>
      </p:sp>
      <p:sp>
        <p:nvSpPr>
          <p:cNvPr id="233" name="TextBox 232">
            <a:extLst>
              <a:ext uri="{FF2B5EF4-FFF2-40B4-BE49-F238E27FC236}">
                <a16:creationId xmlns:a16="http://schemas.microsoft.com/office/drawing/2014/main" id="{A9C4640D-F596-5282-6BAD-2226FBAAC1BD}"/>
              </a:ext>
            </a:extLst>
          </p:cNvPr>
          <p:cNvSpPr txBox="1"/>
          <p:nvPr/>
        </p:nvSpPr>
        <p:spPr>
          <a:xfrm>
            <a:off x="3047011" y="4783656"/>
            <a:ext cx="2328189" cy="316555"/>
          </a:xfrm>
          <a:prstGeom prst="rect">
            <a:avLst/>
          </a:prstGeom>
          <a:solidFill>
            <a:schemeClr val="tx1"/>
          </a:solidFill>
        </p:spPr>
        <p:txBody>
          <a:bodyPr wrap="square">
            <a:spAutoFit/>
          </a:bodyPr>
          <a:lstStyle/>
          <a:p>
            <a:pPr algn="ctr"/>
            <a:r>
              <a:rPr lang="en-US" dirty="0">
                <a:solidFill>
                  <a:schemeClr val="bg2"/>
                </a:solidFill>
              </a:rPr>
              <a:t>Conclusion</a:t>
            </a:r>
          </a:p>
        </p:txBody>
      </p:sp>
      <p:sp>
        <p:nvSpPr>
          <p:cNvPr id="234" name="Diamond 233">
            <a:extLst>
              <a:ext uri="{FF2B5EF4-FFF2-40B4-BE49-F238E27FC236}">
                <a16:creationId xmlns:a16="http://schemas.microsoft.com/office/drawing/2014/main" id="{415ACDB9-81E9-F2AD-DAB1-0F997209FA95}"/>
              </a:ext>
            </a:extLst>
          </p:cNvPr>
          <p:cNvSpPr/>
          <p:nvPr/>
        </p:nvSpPr>
        <p:spPr>
          <a:xfrm>
            <a:off x="2437608" y="4703643"/>
            <a:ext cx="792609"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14</a:t>
            </a:r>
          </a:p>
        </p:txBody>
      </p:sp>
      <p:sp>
        <p:nvSpPr>
          <p:cNvPr id="235" name="TextBox 234">
            <a:extLst>
              <a:ext uri="{FF2B5EF4-FFF2-40B4-BE49-F238E27FC236}">
                <a16:creationId xmlns:a16="http://schemas.microsoft.com/office/drawing/2014/main" id="{3EC2BE34-CDE7-16BC-D0CA-930C6B24B9C6}"/>
              </a:ext>
            </a:extLst>
          </p:cNvPr>
          <p:cNvSpPr txBox="1"/>
          <p:nvPr/>
        </p:nvSpPr>
        <p:spPr>
          <a:xfrm>
            <a:off x="3562446" y="4401553"/>
            <a:ext cx="2328189" cy="316555"/>
          </a:xfrm>
          <a:prstGeom prst="rect">
            <a:avLst/>
          </a:prstGeom>
          <a:solidFill>
            <a:schemeClr val="tx1"/>
          </a:solidFill>
        </p:spPr>
        <p:txBody>
          <a:bodyPr wrap="square">
            <a:spAutoFit/>
          </a:bodyPr>
          <a:lstStyle/>
          <a:p>
            <a:pPr algn="ctr"/>
            <a:r>
              <a:rPr lang="en-US" dirty="0">
                <a:solidFill>
                  <a:schemeClr val="bg2"/>
                </a:solidFill>
              </a:rPr>
              <a:t>Challenges and Limitations</a:t>
            </a:r>
          </a:p>
        </p:txBody>
      </p:sp>
      <p:sp>
        <p:nvSpPr>
          <p:cNvPr id="236" name="Diamond 235">
            <a:extLst>
              <a:ext uri="{FF2B5EF4-FFF2-40B4-BE49-F238E27FC236}">
                <a16:creationId xmlns:a16="http://schemas.microsoft.com/office/drawing/2014/main" id="{56C5AD04-AF7F-64A2-7272-72F6D0C625DE}"/>
              </a:ext>
            </a:extLst>
          </p:cNvPr>
          <p:cNvSpPr/>
          <p:nvPr/>
        </p:nvSpPr>
        <p:spPr>
          <a:xfrm>
            <a:off x="2845420" y="4321959"/>
            <a:ext cx="792609" cy="462116"/>
          </a:xfrm>
          <a:prstGeom prst="diamon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13</a:t>
            </a:r>
          </a:p>
        </p:txBody>
      </p:sp>
    </p:spTree>
    <p:extLst>
      <p:ext uri="{BB962C8B-B14F-4D97-AF65-F5344CB8AC3E}">
        <p14:creationId xmlns:p14="http://schemas.microsoft.com/office/powerpoint/2010/main" val="3279013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529590B-311B-7BB3-775A-A50189CC9AA7}"/>
              </a:ext>
            </a:extLst>
          </p:cNvPr>
          <p:cNvSpPr txBox="1"/>
          <p:nvPr/>
        </p:nvSpPr>
        <p:spPr>
          <a:xfrm>
            <a:off x="520861" y="2731625"/>
            <a:ext cx="6643868" cy="769441"/>
          </a:xfrm>
          <a:prstGeom prst="rect">
            <a:avLst/>
          </a:prstGeom>
          <a:noFill/>
        </p:spPr>
        <p:txBody>
          <a:bodyPr wrap="square" rtlCol="0">
            <a:spAutoFit/>
          </a:bodyPr>
          <a:lstStyle/>
          <a:p>
            <a:r>
              <a:rPr lang="en-US" sz="4400" spc="-85" dirty="0">
                <a:solidFill>
                  <a:schemeClr val="tx2"/>
                </a:solidFill>
                <a:latin typeface="Times New Roman"/>
                <a:cs typeface="Times New Roman"/>
              </a:rPr>
              <a:t>Testing and Evaluation</a:t>
            </a:r>
          </a:p>
        </p:txBody>
      </p:sp>
      <p:pic>
        <p:nvPicPr>
          <p:cNvPr id="2" name="Picture 1">
            <a:extLst>
              <a:ext uri="{FF2B5EF4-FFF2-40B4-BE49-F238E27FC236}">
                <a16:creationId xmlns:a16="http://schemas.microsoft.com/office/drawing/2014/main" id="{6A32A712-13F2-5B04-F737-1B7AA5F9022F}"/>
              </a:ext>
            </a:extLst>
          </p:cNvPr>
          <p:cNvPicPr>
            <a:picLocks noChangeAspect="1"/>
          </p:cNvPicPr>
          <p:nvPr/>
        </p:nvPicPr>
        <p:blipFill>
          <a:blip r:embed="rId2"/>
          <a:stretch>
            <a:fillRect/>
          </a:stretch>
        </p:blipFill>
        <p:spPr>
          <a:xfrm>
            <a:off x="675049" y="1472869"/>
            <a:ext cx="1450974" cy="1341236"/>
          </a:xfrm>
          <a:prstGeom prst="rect">
            <a:avLst/>
          </a:prstGeom>
        </p:spPr>
      </p:pic>
    </p:spTree>
    <p:extLst>
      <p:ext uri="{BB962C8B-B14F-4D97-AF65-F5344CB8AC3E}">
        <p14:creationId xmlns:p14="http://schemas.microsoft.com/office/powerpoint/2010/main" val="3969468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8AA27455-6033-A018-9A58-905CBC6C5D41}"/>
              </a:ext>
            </a:extLst>
          </p:cNvPr>
          <p:cNvSpPr txBox="1"/>
          <p:nvPr/>
        </p:nvSpPr>
        <p:spPr>
          <a:xfrm>
            <a:off x="1395307" y="247357"/>
            <a:ext cx="5341160" cy="473848"/>
          </a:xfrm>
          <a:prstGeom prst="rect">
            <a:avLst/>
          </a:prstGeom>
        </p:spPr>
        <p:txBody>
          <a:bodyPr vert="horz" wrap="square" lIns="0" tIns="164465" rIns="0" bIns="0" rtlCol="0">
            <a:spAutoFit/>
          </a:bodyPr>
          <a:lstStyle/>
          <a:p>
            <a:pPr marL="12700">
              <a:lnSpc>
                <a:spcPct val="100000"/>
              </a:lnSpc>
              <a:spcBef>
                <a:spcPts val="1295"/>
              </a:spcBef>
            </a:pPr>
            <a:r>
              <a:rPr sz="2000" spc="-45" dirty="0">
                <a:solidFill>
                  <a:schemeClr val="tx1"/>
                </a:solidFill>
                <a:latin typeface="Times New Roman"/>
                <a:cs typeface="Times New Roman"/>
              </a:rPr>
              <a:t>1.</a:t>
            </a:r>
            <a:r>
              <a:rPr sz="2000" spc="-10" dirty="0">
                <a:solidFill>
                  <a:schemeClr val="tx1"/>
                </a:solidFill>
                <a:latin typeface="Times New Roman"/>
                <a:cs typeface="Times New Roman"/>
              </a:rPr>
              <a:t> </a:t>
            </a:r>
            <a:r>
              <a:rPr sz="2000" spc="-75" dirty="0">
                <a:solidFill>
                  <a:schemeClr val="tx1"/>
                </a:solidFill>
                <a:latin typeface="Times New Roman"/>
                <a:cs typeface="Times New Roman"/>
              </a:rPr>
              <a:t>YOLOV8</a:t>
            </a:r>
            <a:r>
              <a:rPr sz="2000" spc="-40" dirty="0">
                <a:solidFill>
                  <a:schemeClr val="tx1"/>
                </a:solidFill>
                <a:latin typeface="Times New Roman"/>
                <a:cs typeface="Times New Roman"/>
              </a:rPr>
              <a:t> </a:t>
            </a:r>
            <a:r>
              <a:rPr sz="2000" spc="-75" dirty="0">
                <a:solidFill>
                  <a:schemeClr val="tx1"/>
                </a:solidFill>
                <a:latin typeface="Times New Roman"/>
                <a:cs typeface="Times New Roman"/>
              </a:rPr>
              <a:t>as</a:t>
            </a:r>
            <a:r>
              <a:rPr sz="2000" spc="-15" dirty="0">
                <a:solidFill>
                  <a:schemeClr val="tx1"/>
                </a:solidFill>
                <a:latin typeface="Times New Roman"/>
                <a:cs typeface="Times New Roman"/>
              </a:rPr>
              <a:t> </a:t>
            </a:r>
            <a:r>
              <a:rPr sz="2000" spc="-40" dirty="0">
                <a:solidFill>
                  <a:schemeClr val="tx1"/>
                </a:solidFill>
                <a:latin typeface="Times New Roman"/>
                <a:cs typeface="Times New Roman"/>
              </a:rPr>
              <a:t>a</a:t>
            </a:r>
            <a:r>
              <a:rPr sz="2000" spc="-5" dirty="0">
                <a:solidFill>
                  <a:schemeClr val="tx1"/>
                </a:solidFill>
                <a:latin typeface="Times New Roman"/>
                <a:cs typeface="Times New Roman"/>
              </a:rPr>
              <a:t> </a:t>
            </a:r>
            <a:r>
              <a:rPr sz="2000" spc="-75" dirty="0">
                <a:solidFill>
                  <a:schemeClr val="tx1"/>
                </a:solidFill>
                <a:latin typeface="Times New Roman"/>
                <a:cs typeface="Times New Roman"/>
              </a:rPr>
              <a:t>Face</a:t>
            </a:r>
            <a:r>
              <a:rPr sz="2000" spc="-20" dirty="0">
                <a:solidFill>
                  <a:schemeClr val="tx1"/>
                </a:solidFill>
                <a:latin typeface="Times New Roman"/>
                <a:cs typeface="Times New Roman"/>
              </a:rPr>
              <a:t> </a:t>
            </a:r>
            <a:r>
              <a:rPr sz="2000" spc="-5" dirty="0">
                <a:solidFill>
                  <a:schemeClr val="tx1"/>
                </a:solidFill>
                <a:latin typeface="Times New Roman"/>
                <a:cs typeface="Times New Roman"/>
              </a:rPr>
              <a:t>Detection</a:t>
            </a:r>
            <a:r>
              <a:rPr sz="2000" spc="-10" dirty="0">
                <a:solidFill>
                  <a:schemeClr val="tx1"/>
                </a:solidFill>
                <a:latin typeface="Times New Roman"/>
                <a:cs typeface="Times New Roman"/>
              </a:rPr>
              <a:t> </a:t>
            </a:r>
            <a:r>
              <a:rPr sz="2000" spc="-35" dirty="0">
                <a:solidFill>
                  <a:schemeClr val="tx1"/>
                </a:solidFill>
                <a:latin typeface="Times New Roman"/>
                <a:cs typeface="Times New Roman"/>
              </a:rPr>
              <a:t>Model(15</a:t>
            </a:r>
            <a:r>
              <a:rPr lang="en-US" sz="2000" dirty="0">
                <a:solidFill>
                  <a:schemeClr val="tx1"/>
                </a:solidFill>
                <a:latin typeface="Times New Roman"/>
                <a:cs typeface="Times New Roman"/>
              </a:rPr>
              <a:t> </a:t>
            </a:r>
            <a:r>
              <a:rPr sz="2000" spc="-45" dirty="0">
                <a:solidFill>
                  <a:schemeClr val="tx1"/>
                </a:solidFill>
                <a:latin typeface="Times New Roman"/>
                <a:cs typeface="Times New Roman"/>
              </a:rPr>
              <a:t>epochs)</a:t>
            </a:r>
            <a:r>
              <a:rPr sz="2000" spc="-20" dirty="0">
                <a:solidFill>
                  <a:schemeClr val="tx1"/>
                </a:solidFill>
                <a:latin typeface="Times New Roman"/>
                <a:cs typeface="Times New Roman"/>
              </a:rPr>
              <a:t> </a:t>
            </a:r>
            <a:r>
              <a:rPr sz="2000" spc="-70" dirty="0">
                <a:solidFill>
                  <a:schemeClr val="tx1"/>
                </a:solidFill>
                <a:latin typeface="Times New Roman"/>
                <a:cs typeface="Times New Roman"/>
              </a:rPr>
              <a:t>:</a:t>
            </a:r>
            <a:endParaRPr sz="2000" dirty="0">
              <a:solidFill>
                <a:schemeClr val="tx1"/>
              </a:solidFill>
              <a:latin typeface="Times New Roman"/>
              <a:cs typeface="Times New Roman"/>
            </a:endParaRPr>
          </a:p>
        </p:txBody>
      </p:sp>
      <p:pic>
        <p:nvPicPr>
          <p:cNvPr id="12" name="object 5">
            <a:extLst>
              <a:ext uri="{FF2B5EF4-FFF2-40B4-BE49-F238E27FC236}">
                <a16:creationId xmlns:a16="http://schemas.microsoft.com/office/drawing/2014/main" id="{F1B358CB-D683-E5B5-A2C5-CAF1C799E277}"/>
              </a:ext>
            </a:extLst>
          </p:cNvPr>
          <p:cNvPicPr/>
          <p:nvPr/>
        </p:nvPicPr>
        <p:blipFill>
          <a:blip r:embed="rId2" cstate="print"/>
          <a:stretch>
            <a:fillRect/>
          </a:stretch>
        </p:blipFill>
        <p:spPr>
          <a:xfrm>
            <a:off x="1744962" y="914843"/>
            <a:ext cx="4991505" cy="3772955"/>
          </a:xfrm>
          <a:prstGeom prst="rect">
            <a:avLst/>
          </a:prstGeom>
        </p:spPr>
      </p:pic>
    </p:spTree>
    <p:extLst>
      <p:ext uri="{BB962C8B-B14F-4D97-AF65-F5344CB8AC3E}">
        <p14:creationId xmlns:p14="http://schemas.microsoft.com/office/powerpoint/2010/main" val="3561914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8AA27455-6033-A018-9A58-905CBC6C5D41}"/>
              </a:ext>
            </a:extLst>
          </p:cNvPr>
          <p:cNvSpPr txBox="1"/>
          <p:nvPr/>
        </p:nvSpPr>
        <p:spPr>
          <a:xfrm>
            <a:off x="1395307" y="247357"/>
            <a:ext cx="5341160" cy="473848"/>
          </a:xfrm>
          <a:prstGeom prst="rect">
            <a:avLst/>
          </a:prstGeom>
        </p:spPr>
        <p:txBody>
          <a:bodyPr vert="horz" wrap="square" lIns="0" tIns="164465" rIns="0" bIns="0" rtlCol="0">
            <a:spAutoFit/>
          </a:bodyPr>
          <a:lstStyle/>
          <a:p>
            <a:pPr marL="12700">
              <a:lnSpc>
                <a:spcPct val="100000"/>
              </a:lnSpc>
              <a:spcBef>
                <a:spcPts val="1295"/>
              </a:spcBef>
            </a:pPr>
            <a:r>
              <a:rPr sz="2000" spc="-45" dirty="0">
                <a:solidFill>
                  <a:schemeClr val="tx1"/>
                </a:solidFill>
                <a:latin typeface="Times New Roman"/>
                <a:cs typeface="Times New Roman"/>
              </a:rPr>
              <a:t>1.</a:t>
            </a:r>
            <a:r>
              <a:rPr sz="2000" spc="-10" dirty="0">
                <a:solidFill>
                  <a:schemeClr val="tx1"/>
                </a:solidFill>
                <a:latin typeface="Times New Roman"/>
                <a:cs typeface="Times New Roman"/>
              </a:rPr>
              <a:t> </a:t>
            </a:r>
            <a:r>
              <a:rPr sz="2000" spc="-75" dirty="0">
                <a:solidFill>
                  <a:schemeClr val="tx1"/>
                </a:solidFill>
                <a:latin typeface="Times New Roman"/>
                <a:cs typeface="Times New Roman"/>
              </a:rPr>
              <a:t>YOLOV8</a:t>
            </a:r>
            <a:r>
              <a:rPr sz="2000" spc="-40" dirty="0">
                <a:solidFill>
                  <a:schemeClr val="tx1"/>
                </a:solidFill>
                <a:latin typeface="Times New Roman"/>
                <a:cs typeface="Times New Roman"/>
              </a:rPr>
              <a:t> </a:t>
            </a:r>
            <a:r>
              <a:rPr sz="2000" spc="-75" dirty="0">
                <a:solidFill>
                  <a:schemeClr val="tx1"/>
                </a:solidFill>
                <a:latin typeface="Times New Roman"/>
                <a:cs typeface="Times New Roman"/>
              </a:rPr>
              <a:t>as</a:t>
            </a:r>
            <a:r>
              <a:rPr sz="2000" spc="-15" dirty="0">
                <a:solidFill>
                  <a:schemeClr val="tx1"/>
                </a:solidFill>
                <a:latin typeface="Times New Roman"/>
                <a:cs typeface="Times New Roman"/>
              </a:rPr>
              <a:t> </a:t>
            </a:r>
            <a:r>
              <a:rPr sz="2000" spc="-40" dirty="0">
                <a:solidFill>
                  <a:schemeClr val="tx1"/>
                </a:solidFill>
                <a:latin typeface="Times New Roman"/>
                <a:cs typeface="Times New Roman"/>
              </a:rPr>
              <a:t>a</a:t>
            </a:r>
            <a:r>
              <a:rPr sz="2000" spc="-5" dirty="0">
                <a:solidFill>
                  <a:schemeClr val="tx1"/>
                </a:solidFill>
                <a:latin typeface="Times New Roman"/>
                <a:cs typeface="Times New Roman"/>
              </a:rPr>
              <a:t> </a:t>
            </a:r>
            <a:r>
              <a:rPr sz="2000" spc="-75" dirty="0">
                <a:solidFill>
                  <a:schemeClr val="tx1"/>
                </a:solidFill>
                <a:latin typeface="Times New Roman"/>
                <a:cs typeface="Times New Roman"/>
              </a:rPr>
              <a:t>Face</a:t>
            </a:r>
            <a:r>
              <a:rPr sz="2000" spc="-20" dirty="0">
                <a:solidFill>
                  <a:schemeClr val="tx1"/>
                </a:solidFill>
                <a:latin typeface="Times New Roman"/>
                <a:cs typeface="Times New Roman"/>
              </a:rPr>
              <a:t> </a:t>
            </a:r>
            <a:r>
              <a:rPr sz="2000" spc="-5" dirty="0">
                <a:solidFill>
                  <a:schemeClr val="tx1"/>
                </a:solidFill>
                <a:latin typeface="Times New Roman"/>
                <a:cs typeface="Times New Roman"/>
              </a:rPr>
              <a:t>Detection</a:t>
            </a:r>
            <a:r>
              <a:rPr sz="2000" spc="-10" dirty="0">
                <a:solidFill>
                  <a:schemeClr val="tx1"/>
                </a:solidFill>
                <a:latin typeface="Times New Roman"/>
                <a:cs typeface="Times New Roman"/>
              </a:rPr>
              <a:t> </a:t>
            </a:r>
            <a:r>
              <a:rPr sz="2000" spc="-35" dirty="0">
                <a:solidFill>
                  <a:schemeClr val="tx1"/>
                </a:solidFill>
                <a:latin typeface="Times New Roman"/>
                <a:cs typeface="Times New Roman"/>
              </a:rPr>
              <a:t>Model(15</a:t>
            </a:r>
            <a:r>
              <a:rPr lang="en-US" sz="2000" dirty="0">
                <a:solidFill>
                  <a:schemeClr val="tx1"/>
                </a:solidFill>
                <a:latin typeface="Times New Roman"/>
                <a:cs typeface="Times New Roman"/>
              </a:rPr>
              <a:t> </a:t>
            </a:r>
            <a:r>
              <a:rPr sz="2000" spc="-45" dirty="0">
                <a:solidFill>
                  <a:schemeClr val="tx1"/>
                </a:solidFill>
                <a:latin typeface="Times New Roman"/>
                <a:cs typeface="Times New Roman"/>
              </a:rPr>
              <a:t>epochs)</a:t>
            </a:r>
            <a:r>
              <a:rPr sz="2000" spc="-20" dirty="0">
                <a:solidFill>
                  <a:schemeClr val="tx1"/>
                </a:solidFill>
                <a:latin typeface="Times New Roman"/>
                <a:cs typeface="Times New Roman"/>
              </a:rPr>
              <a:t> </a:t>
            </a:r>
            <a:r>
              <a:rPr sz="2000" spc="-70" dirty="0">
                <a:solidFill>
                  <a:schemeClr val="tx1"/>
                </a:solidFill>
                <a:latin typeface="Times New Roman"/>
                <a:cs typeface="Times New Roman"/>
              </a:rPr>
              <a:t>:</a:t>
            </a:r>
            <a:endParaRPr sz="2000" dirty="0">
              <a:solidFill>
                <a:schemeClr val="tx1"/>
              </a:solidFill>
              <a:latin typeface="Times New Roman"/>
              <a:cs typeface="Times New Roman"/>
            </a:endParaRPr>
          </a:p>
        </p:txBody>
      </p:sp>
      <p:pic>
        <p:nvPicPr>
          <p:cNvPr id="2" name="Picture 1" descr="A graph of a curve&#10;&#10;Description automatically generated">
            <a:extLst>
              <a:ext uri="{FF2B5EF4-FFF2-40B4-BE49-F238E27FC236}">
                <a16:creationId xmlns:a16="http://schemas.microsoft.com/office/drawing/2014/main" id="{317A8A38-8EFC-B886-0F7E-C46AB581C311}"/>
              </a:ext>
            </a:extLst>
          </p:cNvPr>
          <p:cNvPicPr>
            <a:picLocks noChangeAspect="1"/>
          </p:cNvPicPr>
          <p:nvPr/>
        </p:nvPicPr>
        <p:blipFill>
          <a:blip r:embed="rId2"/>
          <a:stretch>
            <a:fillRect/>
          </a:stretch>
        </p:blipFill>
        <p:spPr>
          <a:xfrm>
            <a:off x="1744195" y="1091507"/>
            <a:ext cx="5339929" cy="3538365"/>
          </a:xfrm>
          <a:prstGeom prst="rect">
            <a:avLst/>
          </a:prstGeom>
        </p:spPr>
      </p:pic>
    </p:spTree>
    <p:extLst>
      <p:ext uri="{BB962C8B-B14F-4D97-AF65-F5344CB8AC3E}">
        <p14:creationId xmlns:p14="http://schemas.microsoft.com/office/powerpoint/2010/main" val="1353566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8AA27455-6033-A018-9A58-905CBC6C5D41}"/>
              </a:ext>
            </a:extLst>
          </p:cNvPr>
          <p:cNvSpPr txBox="1"/>
          <p:nvPr/>
        </p:nvSpPr>
        <p:spPr>
          <a:xfrm>
            <a:off x="1395307" y="247357"/>
            <a:ext cx="5341160" cy="473848"/>
          </a:xfrm>
          <a:prstGeom prst="rect">
            <a:avLst/>
          </a:prstGeom>
        </p:spPr>
        <p:txBody>
          <a:bodyPr vert="horz" wrap="square" lIns="0" tIns="164465" rIns="0" bIns="0" rtlCol="0">
            <a:spAutoFit/>
          </a:bodyPr>
          <a:lstStyle/>
          <a:p>
            <a:pPr marL="12700">
              <a:lnSpc>
                <a:spcPct val="100000"/>
              </a:lnSpc>
              <a:spcBef>
                <a:spcPts val="1295"/>
              </a:spcBef>
            </a:pPr>
            <a:r>
              <a:rPr sz="2000" spc="-45" dirty="0">
                <a:solidFill>
                  <a:schemeClr val="tx1"/>
                </a:solidFill>
                <a:latin typeface="Times New Roman"/>
                <a:cs typeface="Times New Roman"/>
              </a:rPr>
              <a:t>1.</a:t>
            </a:r>
            <a:r>
              <a:rPr sz="2000" spc="-10" dirty="0">
                <a:solidFill>
                  <a:schemeClr val="tx1"/>
                </a:solidFill>
                <a:latin typeface="Times New Roman"/>
                <a:cs typeface="Times New Roman"/>
              </a:rPr>
              <a:t> </a:t>
            </a:r>
            <a:r>
              <a:rPr sz="2000" spc="-75" dirty="0">
                <a:solidFill>
                  <a:schemeClr val="tx1"/>
                </a:solidFill>
                <a:latin typeface="Times New Roman"/>
                <a:cs typeface="Times New Roman"/>
              </a:rPr>
              <a:t>YOLOV8</a:t>
            </a:r>
            <a:r>
              <a:rPr sz="2000" spc="-40" dirty="0">
                <a:solidFill>
                  <a:schemeClr val="tx1"/>
                </a:solidFill>
                <a:latin typeface="Times New Roman"/>
                <a:cs typeface="Times New Roman"/>
              </a:rPr>
              <a:t> </a:t>
            </a:r>
            <a:r>
              <a:rPr sz="2000" spc="-75" dirty="0">
                <a:solidFill>
                  <a:schemeClr val="tx1"/>
                </a:solidFill>
                <a:latin typeface="Times New Roman"/>
                <a:cs typeface="Times New Roman"/>
              </a:rPr>
              <a:t>as</a:t>
            </a:r>
            <a:r>
              <a:rPr sz="2000" spc="-15" dirty="0">
                <a:solidFill>
                  <a:schemeClr val="tx1"/>
                </a:solidFill>
                <a:latin typeface="Times New Roman"/>
                <a:cs typeface="Times New Roman"/>
              </a:rPr>
              <a:t> </a:t>
            </a:r>
            <a:r>
              <a:rPr sz="2000" spc="-40" dirty="0">
                <a:solidFill>
                  <a:schemeClr val="tx1"/>
                </a:solidFill>
                <a:latin typeface="Times New Roman"/>
                <a:cs typeface="Times New Roman"/>
              </a:rPr>
              <a:t>a</a:t>
            </a:r>
            <a:r>
              <a:rPr sz="2000" spc="-5" dirty="0">
                <a:solidFill>
                  <a:schemeClr val="tx1"/>
                </a:solidFill>
                <a:latin typeface="Times New Roman"/>
                <a:cs typeface="Times New Roman"/>
              </a:rPr>
              <a:t> </a:t>
            </a:r>
            <a:r>
              <a:rPr sz="2000" spc="-75" dirty="0">
                <a:solidFill>
                  <a:schemeClr val="tx1"/>
                </a:solidFill>
                <a:latin typeface="Times New Roman"/>
                <a:cs typeface="Times New Roman"/>
              </a:rPr>
              <a:t>Face</a:t>
            </a:r>
            <a:r>
              <a:rPr sz="2000" spc="-20" dirty="0">
                <a:solidFill>
                  <a:schemeClr val="tx1"/>
                </a:solidFill>
                <a:latin typeface="Times New Roman"/>
                <a:cs typeface="Times New Roman"/>
              </a:rPr>
              <a:t> </a:t>
            </a:r>
            <a:r>
              <a:rPr sz="2000" spc="-5" dirty="0">
                <a:solidFill>
                  <a:schemeClr val="tx1"/>
                </a:solidFill>
                <a:latin typeface="Times New Roman"/>
                <a:cs typeface="Times New Roman"/>
              </a:rPr>
              <a:t>Detection</a:t>
            </a:r>
            <a:r>
              <a:rPr sz="2000" spc="-10" dirty="0">
                <a:solidFill>
                  <a:schemeClr val="tx1"/>
                </a:solidFill>
                <a:latin typeface="Times New Roman"/>
                <a:cs typeface="Times New Roman"/>
              </a:rPr>
              <a:t> </a:t>
            </a:r>
            <a:r>
              <a:rPr sz="2000" spc="-35" dirty="0">
                <a:solidFill>
                  <a:schemeClr val="tx1"/>
                </a:solidFill>
                <a:latin typeface="Times New Roman"/>
                <a:cs typeface="Times New Roman"/>
              </a:rPr>
              <a:t>Model(15</a:t>
            </a:r>
            <a:r>
              <a:rPr lang="en-US" sz="2000" dirty="0">
                <a:solidFill>
                  <a:schemeClr val="tx1"/>
                </a:solidFill>
                <a:latin typeface="Times New Roman"/>
                <a:cs typeface="Times New Roman"/>
              </a:rPr>
              <a:t> </a:t>
            </a:r>
            <a:r>
              <a:rPr sz="2000" spc="-45" dirty="0">
                <a:solidFill>
                  <a:schemeClr val="tx1"/>
                </a:solidFill>
                <a:latin typeface="Times New Roman"/>
                <a:cs typeface="Times New Roman"/>
              </a:rPr>
              <a:t>epochs)</a:t>
            </a:r>
            <a:r>
              <a:rPr sz="2000" spc="-20" dirty="0">
                <a:solidFill>
                  <a:schemeClr val="tx1"/>
                </a:solidFill>
                <a:latin typeface="Times New Roman"/>
                <a:cs typeface="Times New Roman"/>
              </a:rPr>
              <a:t> </a:t>
            </a:r>
            <a:r>
              <a:rPr sz="2000" spc="-70" dirty="0">
                <a:solidFill>
                  <a:schemeClr val="tx1"/>
                </a:solidFill>
                <a:latin typeface="Times New Roman"/>
                <a:cs typeface="Times New Roman"/>
              </a:rPr>
              <a:t>:</a:t>
            </a:r>
            <a:endParaRPr sz="2000" dirty="0">
              <a:solidFill>
                <a:schemeClr val="tx1"/>
              </a:solidFill>
              <a:latin typeface="Times New Roman"/>
              <a:cs typeface="Times New Roman"/>
            </a:endParaRPr>
          </a:p>
        </p:txBody>
      </p:sp>
      <p:pic>
        <p:nvPicPr>
          <p:cNvPr id="2" name="Picture 1" descr="A graph with a blue line&#10;&#10;Description automatically generated">
            <a:extLst>
              <a:ext uri="{FF2B5EF4-FFF2-40B4-BE49-F238E27FC236}">
                <a16:creationId xmlns:a16="http://schemas.microsoft.com/office/drawing/2014/main" id="{2C7B3DCE-E7B1-D5C0-3BF9-89FD7F6947EB}"/>
              </a:ext>
            </a:extLst>
          </p:cNvPr>
          <p:cNvPicPr>
            <a:picLocks noChangeAspect="1"/>
          </p:cNvPicPr>
          <p:nvPr/>
        </p:nvPicPr>
        <p:blipFill>
          <a:blip r:embed="rId2"/>
          <a:stretch>
            <a:fillRect/>
          </a:stretch>
        </p:blipFill>
        <p:spPr>
          <a:xfrm>
            <a:off x="1512055" y="1007427"/>
            <a:ext cx="5425638" cy="3587722"/>
          </a:xfrm>
          <a:prstGeom prst="rect">
            <a:avLst/>
          </a:prstGeom>
        </p:spPr>
      </p:pic>
    </p:spTree>
    <p:extLst>
      <p:ext uri="{BB962C8B-B14F-4D97-AF65-F5344CB8AC3E}">
        <p14:creationId xmlns:p14="http://schemas.microsoft.com/office/powerpoint/2010/main" val="1511871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8AA27455-6033-A018-9A58-905CBC6C5D41}"/>
              </a:ext>
            </a:extLst>
          </p:cNvPr>
          <p:cNvSpPr txBox="1"/>
          <p:nvPr/>
        </p:nvSpPr>
        <p:spPr>
          <a:xfrm>
            <a:off x="1395307" y="247357"/>
            <a:ext cx="5341160" cy="473848"/>
          </a:xfrm>
          <a:prstGeom prst="rect">
            <a:avLst/>
          </a:prstGeom>
        </p:spPr>
        <p:txBody>
          <a:bodyPr vert="horz" wrap="square" lIns="0" tIns="164465" rIns="0" bIns="0" rtlCol="0">
            <a:spAutoFit/>
          </a:bodyPr>
          <a:lstStyle/>
          <a:p>
            <a:pPr marL="12700">
              <a:lnSpc>
                <a:spcPct val="100000"/>
              </a:lnSpc>
              <a:spcBef>
                <a:spcPts val="1295"/>
              </a:spcBef>
            </a:pPr>
            <a:r>
              <a:rPr sz="2000" spc="-45" dirty="0">
                <a:solidFill>
                  <a:schemeClr val="tx1"/>
                </a:solidFill>
                <a:latin typeface="Times New Roman"/>
                <a:cs typeface="Times New Roman"/>
              </a:rPr>
              <a:t>1.</a:t>
            </a:r>
            <a:r>
              <a:rPr sz="2000" spc="-10" dirty="0">
                <a:solidFill>
                  <a:schemeClr val="tx1"/>
                </a:solidFill>
                <a:latin typeface="Times New Roman"/>
                <a:cs typeface="Times New Roman"/>
              </a:rPr>
              <a:t> </a:t>
            </a:r>
            <a:r>
              <a:rPr sz="2000" spc="-75" dirty="0">
                <a:solidFill>
                  <a:schemeClr val="tx1"/>
                </a:solidFill>
                <a:latin typeface="Times New Roman"/>
                <a:cs typeface="Times New Roman"/>
              </a:rPr>
              <a:t>YOLOV8</a:t>
            </a:r>
            <a:r>
              <a:rPr sz="2000" spc="-40" dirty="0">
                <a:solidFill>
                  <a:schemeClr val="tx1"/>
                </a:solidFill>
                <a:latin typeface="Times New Roman"/>
                <a:cs typeface="Times New Roman"/>
              </a:rPr>
              <a:t> </a:t>
            </a:r>
            <a:r>
              <a:rPr sz="2000" spc="-75" dirty="0">
                <a:solidFill>
                  <a:schemeClr val="tx1"/>
                </a:solidFill>
                <a:latin typeface="Times New Roman"/>
                <a:cs typeface="Times New Roman"/>
              </a:rPr>
              <a:t>as</a:t>
            </a:r>
            <a:r>
              <a:rPr sz="2000" spc="-15" dirty="0">
                <a:solidFill>
                  <a:schemeClr val="tx1"/>
                </a:solidFill>
                <a:latin typeface="Times New Roman"/>
                <a:cs typeface="Times New Roman"/>
              </a:rPr>
              <a:t> </a:t>
            </a:r>
            <a:r>
              <a:rPr sz="2000" spc="-40" dirty="0">
                <a:solidFill>
                  <a:schemeClr val="tx1"/>
                </a:solidFill>
                <a:latin typeface="Times New Roman"/>
                <a:cs typeface="Times New Roman"/>
              </a:rPr>
              <a:t>a</a:t>
            </a:r>
            <a:r>
              <a:rPr sz="2000" spc="-5" dirty="0">
                <a:solidFill>
                  <a:schemeClr val="tx1"/>
                </a:solidFill>
                <a:latin typeface="Times New Roman"/>
                <a:cs typeface="Times New Roman"/>
              </a:rPr>
              <a:t> </a:t>
            </a:r>
            <a:r>
              <a:rPr sz="2000" spc="-75" dirty="0">
                <a:solidFill>
                  <a:schemeClr val="tx1"/>
                </a:solidFill>
                <a:latin typeface="Times New Roman"/>
                <a:cs typeface="Times New Roman"/>
              </a:rPr>
              <a:t>Face</a:t>
            </a:r>
            <a:r>
              <a:rPr sz="2000" spc="-20" dirty="0">
                <a:solidFill>
                  <a:schemeClr val="tx1"/>
                </a:solidFill>
                <a:latin typeface="Times New Roman"/>
                <a:cs typeface="Times New Roman"/>
              </a:rPr>
              <a:t> </a:t>
            </a:r>
            <a:r>
              <a:rPr sz="2000" spc="-5" dirty="0">
                <a:solidFill>
                  <a:schemeClr val="tx1"/>
                </a:solidFill>
                <a:latin typeface="Times New Roman"/>
                <a:cs typeface="Times New Roman"/>
              </a:rPr>
              <a:t>Detection</a:t>
            </a:r>
            <a:r>
              <a:rPr sz="2000" spc="-10" dirty="0">
                <a:solidFill>
                  <a:schemeClr val="tx1"/>
                </a:solidFill>
                <a:latin typeface="Times New Roman"/>
                <a:cs typeface="Times New Roman"/>
              </a:rPr>
              <a:t> </a:t>
            </a:r>
            <a:r>
              <a:rPr sz="2000" spc="-35" dirty="0">
                <a:solidFill>
                  <a:schemeClr val="tx1"/>
                </a:solidFill>
                <a:latin typeface="Times New Roman"/>
                <a:cs typeface="Times New Roman"/>
              </a:rPr>
              <a:t>Model(15</a:t>
            </a:r>
            <a:r>
              <a:rPr lang="en-US" sz="2000" dirty="0">
                <a:solidFill>
                  <a:schemeClr val="tx1"/>
                </a:solidFill>
                <a:latin typeface="Times New Roman"/>
                <a:cs typeface="Times New Roman"/>
              </a:rPr>
              <a:t> </a:t>
            </a:r>
            <a:r>
              <a:rPr sz="2000" spc="-45" dirty="0">
                <a:solidFill>
                  <a:schemeClr val="tx1"/>
                </a:solidFill>
                <a:latin typeface="Times New Roman"/>
                <a:cs typeface="Times New Roman"/>
              </a:rPr>
              <a:t>epochs)</a:t>
            </a:r>
            <a:r>
              <a:rPr sz="2000" spc="-20" dirty="0">
                <a:solidFill>
                  <a:schemeClr val="tx1"/>
                </a:solidFill>
                <a:latin typeface="Times New Roman"/>
                <a:cs typeface="Times New Roman"/>
              </a:rPr>
              <a:t> </a:t>
            </a:r>
            <a:r>
              <a:rPr sz="2000" spc="-70" dirty="0">
                <a:solidFill>
                  <a:schemeClr val="tx1"/>
                </a:solidFill>
                <a:latin typeface="Times New Roman"/>
                <a:cs typeface="Times New Roman"/>
              </a:rPr>
              <a:t>:</a:t>
            </a:r>
            <a:endParaRPr sz="2000" dirty="0">
              <a:solidFill>
                <a:schemeClr val="tx1"/>
              </a:solidFill>
              <a:latin typeface="Times New Roman"/>
              <a:cs typeface="Times New Roman"/>
            </a:endParaRPr>
          </a:p>
        </p:txBody>
      </p:sp>
      <p:pic>
        <p:nvPicPr>
          <p:cNvPr id="2" name="Picture 1" descr="A graph of a curve&#10;&#10;Description automatically generated">
            <a:extLst>
              <a:ext uri="{FF2B5EF4-FFF2-40B4-BE49-F238E27FC236}">
                <a16:creationId xmlns:a16="http://schemas.microsoft.com/office/drawing/2014/main" id="{C27B70AE-B7F1-0D32-9EEB-C2F4CF45DC73}"/>
              </a:ext>
            </a:extLst>
          </p:cNvPr>
          <p:cNvPicPr>
            <a:picLocks noChangeAspect="1"/>
          </p:cNvPicPr>
          <p:nvPr/>
        </p:nvPicPr>
        <p:blipFill>
          <a:blip r:embed="rId2"/>
          <a:stretch>
            <a:fillRect/>
          </a:stretch>
        </p:blipFill>
        <p:spPr>
          <a:xfrm>
            <a:off x="1667970" y="913676"/>
            <a:ext cx="5747969" cy="3774070"/>
          </a:xfrm>
          <a:prstGeom prst="rect">
            <a:avLst/>
          </a:prstGeom>
        </p:spPr>
      </p:pic>
    </p:spTree>
    <p:extLst>
      <p:ext uri="{BB962C8B-B14F-4D97-AF65-F5344CB8AC3E}">
        <p14:creationId xmlns:p14="http://schemas.microsoft.com/office/powerpoint/2010/main" val="1794525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8AA27455-6033-A018-9A58-905CBC6C5D41}"/>
              </a:ext>
            </a:extLst>
          </p:cNvPr>
          <p:cNvSpPr txBox="1"/>
          <p:nvPr/>
        </p:nvSpPr>
        <p:spPr>
          <a:xfrm>
            <a:off x="1395307" y="247357"/>
            <a:ext cx="5341160" cy="473848"/>
          </a:xfrm>
          <a:prstGeom prst="rect">
            <a:avLst/>
          </a:prstGeom>
        </p:spPr>
        <p:txBody>
          <a:bodyPr vert="horz" wrap="square" lIns="0" tIns="164465" rIns="0" bIns="0" rtlCol="0">
            <a:spAutoFit/>
          </a:bodyPr>
          <a:lstStyle/>
          <a:p>
            <a:pPr marL="12700">
              <a:lnSpc>
                <a:spcPct val="100000"/>
              </a:lnSpc>
              <a:spcBef>
                <a:spcPts val="1295"/>
              </a:spcBef>
            </a:pPr>
            <a:r>
              <a:rPr sz="2000" spc="-45" dirty="0">
                <a:solidFill>
                  <a:schemeClr val="tx1"/>
                </a:solidFill>
                <a:latin typeface="Times New Roman"/>
                <a:cs typeface="Times New Roman"/>
              </a:rPr>
              <a:t>1.</a:t>
            </a:r>
            <a:r>
              <a:rPr sz="2000" spc="-10" dirty="0">
                <a:solidFill>
                  <a:schemeClr val="tx1"/>
                </a:solidFill>
                <a:latin typeface="Times New Roman"/>
                <a:cs typeface="Times New Roman"/>
              </a:rPr>
              <a:t> </a:t>
            </a:r>
            <a:r>
              <a:rPr sz="2000" spc="-75" dirty="0">
                <a:solidFill>
                  <a:schemeClr val="tx1"/>
                </a:solidFill>
                <a:latin typeface="Times New Roman"/>
                <a:cs typeface="Times New Roman"/>
              </a:rPr>
              <a:t>YOLOV8</a:t>
            </a:r>
            <a:r>
              <a:rPr sz="2000" spc="-40" dirty="0">
                <a:solidFill>
                  <a:schemeClr val="tx1"/>
                </a:solidFill>
                <a:latin typeface="Times New Roman"/>
                <a:cs typeface="Times New Roman"/>
              </a:rPr>
              <a:t> </a:t>
            </a:r>
            <a:r>
              <a:rPr sz="2000" spc="-75" dirty="0">
                <a:solidFill>
                  <a:schemeClr val="tx1"/>
                </a:solidFill>
                <a:latin typeface="Times New Roman"/>
                <a:cs typeface="Times New Roman"/>
              </a:rPr>
              <a:t>as</a:t>
            </a:r>
            <a:r>
              <a:rPr sz="2000" spc="-15" dirty="0">
                <a:solidFill>
                  <a:schemeClr val="tx1"/>
                </a:solidFill>
                <a:latin typeface="Times New Roman"/>
                <a:cs typeface="Times New Roman"/>
              </a:rPr>
              <a:t> </a:t>
            </a:r>
            <a:r>
              <a:rPr sz="2000" spc="-40" dirty="0">
                <a:solidFill>
                  <a:schemeClr val="tx1"/>
                </a:solidFill>
                <a:latin typeface="Times New Roman"/>
                <a:cs typeface="Times New Roman"/>
              </a:rPr>
              <a:t>a</a:t>
            </a:r>
            <a:r>
              <a:rPr sz="2000" spc="-5" dirty="0">
                <a:solidFill>
                  <a:schemeClr val="tx1"/>
                </a:solidFill>
                <a:latin typeface="Times New Roman"/>
                <a:cs typeface="Times New Roman"/>
              </a:rPr>
              <a:t> </a:t>
            </a:r>
            <a:r>
              <a:rPr sz="2000" spc="-75" dirty="0">
                <a:solidFill>
                  <a:schemeClr val="tx1"/>
                </a:solidFill>
                <a:latin typeface="Times New Roman"/>
                <a:cs typeface="Times New Roman"/>
              </a:rPr>
              <a:t>Face</a:t>
            </a:r>
            <a:r>
              <a:rPr sz="2000" spc="-20" dirty="0">
                <a:solidFill>
                  <a:schemeClr val="tx1"/>
                </a:solidFill>
                <a:latin typeface="Times New Roman"/>
                <a:cs typeface="Times New Roman"/>
              </a:rPr>
              <a:t> </a:t>
            </a:r>
            <a:r>
              <a:rPr sz="2000" spc="-5" dirty="0">
                <a:solidFill>
                  <a:schemeClr val="tx1"/>
                </a:solidFill>
                <a:latin typeface="Times New Roman"/>
                <a:cs typeface="Times New Roman"/>
              </a:rPr>
              <a:t>Detection</a:t>
            </a:r>
            <a:r>
              <a:rPr sz="2000" spc="-10" dirty="0">
                <a:solidFill>
                  <a:schemeClr val="tx1"/>
                </a:solidFill>
                <a:latin typeface="Times New Roman"/>
                <a:cs typeface="Times New Roman"/>
              </a:rPr>
              <a:t> </a:t>
            </a:r>
            <a:r>
              <a:rPr sz="2000" spc="-35" dirty="0">
                <a:solidFill>
                  <a:schemeClr val="tx1"/>
                </a:solidFill>
                <a:latin typeface="Times New Roman"/>
                <a:cs typeface="Times New Roman"/>
              </a:rPr>
              <a:t>Model(15</a:t>
            </a:r>
            <a:r>
              <a:rPr lang="en-US" sz="2000" dirty="0">
                <a:solidFill>
                  <a:schemeClr val="tx1"/>
                </a:solidFill>
                <a:latin typeface="Times New Roman"/>
                <a:cs typeface="Times New Roman"/>
              </a:rPr>
              <a:t> </a:t>
            </a:r>
            <a:r>
              <a:rPr sz="2000" spc="-45" dirty="0">
                <a:solidFill>
                  <a:schemeClr val="tx1"/>
                </a:solidFill>
                <a:latin typeface="Times New Roman"/>
                <a:cs typeface="Times New Roman"/>
              </a:rPr>
              <a:t>epochs)</a:t>
            </a:r>
            <a:r>
              <a:rPr sz="2000" spc="-20" dirty="0">
                <a:solidFill>
                  <a:schemeClr val="tx1"/>
                </a:solidFill>
                <a:latin typeface="Times New Roman"/>
                <a:cs typeface="Times New Roman"/>
              </a:rPr>
              <a:t> </a:t>
            </a:r>
            <a:r>
              <a:rPr sz="2000" spc="-70" dirty="0">
                <a:solidFill>
                  <a:schemeClr val="tx1"/>
                </a:solidFill>
                <a:latin typeface="Times New Roman"/>
                <a:cs typeface="Times New Roman"/>
              </a:rPr>
              <a:t>:</a:t>
            </a:r>
            <a:endParaRPr sz="2000" dirty="0">
              <a:solidFill>
                <a:schemeClr val="tx1"/>
              </a:solidFill>
              <a:latin typeface="Times New Roman"/>
              <a:cs typeface="Times New Roman"/>
            </a:endParaRPr>
          </a:p>
        </p:txBody>
      </p:sp>
      <p:pic>
        <p:nvPicPr>
          <p:cNvPr id="2" name="Picture 1">
            <a:extLst>
              <a:ext uri="{FF2B5EF4-FFF2-40B4-BE49-F238E27FC236}">
                <a16:creationId xmlns:a16="http://schemas.microsoft.com/office/drawing/2014/main" id="{CA6F0E26-B861-6D46-B99B-C49E870F0DC3}"/>
              </a:ext>
            </a:extLst>
          </p:cNvPr>
          <p:cNvPicPr>
            <a:picLocks noChangeAspect="1"/>
          </p:cNvPicPr>
          <p:nvPr/>
        </p:nvPicPr>
        <p:blipFill>
          <a:blip r:embed="rId2"/>
          <a:stretch>
            <a:fillRect/>
          </a:stretch>
        </p:blipFill>
        <p:spPr>
          <a:xfrm>
            <a:off x="1295837" y="969235"/>
            <a:ext cx="7257854" cy="3589526"/>
          </a:xfrm>
          <a:prstGeom prst="rect">
            <a:avLst/>
          </a:prstGeom>
        </p:spPr>
      </p:pic>
    </p:spTree>
    <p:extLst>
      <p:ext uri="{BB962C8B-B14F-4D97-AF65-F5344CB8AC3E}">
        <p14:creationId xmlns:p14="http://schemas.microsoft.com/office/powerpoint/2010/main" val="2236284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706102-8D59-86DF-C2A0-DF9BB979D97E}"/>
              </a:ext>
            </a:extLst>
          </p:cNvPr>
          <p:cNvSpPr txBox="1"/>
          <p:nvPr/>
        </p:nvSpPr>
        <p:spPr>
          <a:xfrm>
            <a:off x="1238492" y="752292"/>
            <a:ext cx="4155312" cy="376834"/>
          </a:xfrm>
          <a:prstGeom prst="rect">
            <a:avLst/>
          </a:prstGeom>
          <a:noFill/>
        </p:spPr>
        <p:txBody>
          <a:bodyPr wrap="square">
            <a:spAutoFit/>
          </a:bodyPr>
          <a:lstStyle/>
          <a:p>
            <a:pPr marL="1371600" marR="0" lvl="3" rtl="0">
              <a:lnSpc>
                <a:spcPct val="150000"/>
              </a:lnSpc>
              <a:spcBef>
                <a:spcPts val="1200"/>
              </a:spcBef>
              <a:spcAft>
                <a:spcPts val="300"/>
              </a:spcAft>
              <a:tabLst>
                <a:tab pos="558165" algn="l"/>
              </a:tabLst>
            </a:pPr>
            <a:r>
              <a:rPr lang="en-US" sz="1400" b="1" kern="1100" dirty="0">
                <a:solidFill>
                  <a:schemeClr val="tx1"/>
                </a:solidFill>
                <a:effectLst/>
                <a:latin typeface="Times" panose="02020603050405020304" pitchFamily="18" charset="0"/>
                <a:ea typeface="Times New Roman" panose="02020603050405020304" pitchFamily="18" charset="0"/>
                <a:cs typeface="Times New Roman" panose="02020603050405020304" pitchFamily="18" charset="0"/>
              </a:rPr>
              <a:t>Validation Sample Batch 1 Labels </a:t>
            </a:r>
          </a:p>
        </p:txBody>
      </p:sp>
      <p:pic>
        <p:nvPicPr>
          <p:cNvPr id="7" name="Picture 6" descr="A collage of people with red rectangles&#10;&#10;Description automatically generated">
            <a:extLst>
              <a:ext uri="{FF2B5EF4-FFF2-40B4-BE49-F238E27FC236}">
                <a16:creationId xmlns:a16="http://schemas.microsoft.com/office/drawing/2014/main" id="{5DECEBD4-66E7-B8E4-C6BF-2EDF16961E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9437" y="1152402"/>
            <a:ext cx="3791585" cy="3791585"/>
          </a:xfrm>
          <a:prstGeom prst="rect">
            <a:avLst/>
          </a:prstGeom>
        </p:spPr>
      </p:pic>
      <p:sp>
        <p:nvSpPr>
          <p:cNvPr id="8" name="object 3">
            <a:extLst>
              <a:ext uri="{FF2B5EF4-FFF2-40B4-BE49-F238E27FC236}">
                <a16:creationId xmlns:a16="http://schemas.microsoft.com/office/drawing/2014/main" id="{F30CEE2F-55B7-6741-E335-72479A651F1F}"/>
              </a:ext>
            </a:extLst>
          </p:cNvPr>
          <p:cNvSpPr txBox="1"/>
          <p:nvPr/>
        </p:nvSpPr>
        <p:spPr>
          <a:xfrm>
            <a:off x="1395307" y="247357"/>
            <a:ext cx="5341160" cy="473848"/>
          </a:xfrm>
          <a:prstGeom prst="rect">
            <a:avLst/>
          </a:prstGeom>
        </p:spPr>
        <p:txBody>
          <a:bodyPr vert="horz" wrap="square" lIns="0" tIns="164465" rIns="0" bIns="0" rtlCol="0">
            <a:spAutoFit/>
          </a:bodyPr>
          <a:lstStyle/>
          <a:p>
            <a:pPr marL="12700">
              <a:lnSpc>
                <a:spcPct val="100000"/>
              </a:lnSpc>
              <a:spcBef>
                <a:spcPts val="1295"/>
              </a:spcBef>
            </a:pPr>
            <a:r>
              <a:rPr sz="2000" spc="-45" dirty="0">
                <a:solidFill>
                  <a:schemeClr val="tx1"/>
                </a:solidFill>
                <a:latin typeface="Times New Roman"/>
                <a:cs typeface="Times New Roman"/>
              </a:rPr>
              <a:t>1.</a:t>
            </a:r>
            <a:r>
              <a:rPr sz="2000" spc="-10" dirty="0">
                <a:solidFill>
                  <a:schemeClr val="tx1"/>
                </a:solidFill>
                <a:latin typeface="Times New Roman"/>
                <a:cs typeface="Times New Roman"/>
              </a:rPr>
              <a:t> </a:t>
            </a:r>
            <a:r>
              <a:rPr sz="2000" spc="-75" dirty="0">
                <a:solidFill>
                  <a:schemeClr val="tx1"/>
                </a:solidFill>
                <a:latin typeface="Times New Roman"/>
                <a:cs typeface="Times New Roman"/>
              </a:rPr>
              <a:t>YOLOV8</a:t>
            </a:r>
            <a:r>
              <a:rPr sz="2000" spc="-40" dirty="0">
                <a:solidFill>
                  <a:schemeClr val="tx1"/>
                </a:solidFill>
                <a:latin typeface="Times New Roman"/>
                <a:cs typeface="Times New Roman"/>
              </a:rPr>
              <a:t> </a:t>
            </a:r>
            <a:r>
              <a:rPr sz="2000" spc="-75" dirty="0">
                <a:solidFill>
                  <a:schemeClr val="tx1"/>
                </a:solidFill>
                <a:latin typeface="Times New Roman"/>
                <a:cs typeface="Times New Roman"/>
              </a:rPr>
              <a:t>as</a:t>
            </a:r>
            <a:r>
              <a:rPr sz="2000" spc="-15" dirty="0">
                <a:solidFill>
                  <a:schemeClr val="tx1"/>
                </a:solidFill>
                <a:latin typeface="Times New Roman"/>
                <a:cs typeface="Times New Roman"/>
              </a:rPr>
              <a:t> </a:t>
            </a:r>
            <a:r>
              <a:rPr sz="2000" spc="-40" dirty="0">
                <a:solidFill>
                  <a:schemeClr val="tx1"/>
                </a:solidFill>
                <a:latin typeface="Times New Roman"/>
                <a:cs typeface="Times New Roman"/>
              </a:rPr>
              <a:t>a</a:t>
            </a:r>
            <a:r>
              <a:rPr sz="2000" spc="-5" dirty="0">
                <a:solidFill>
                  <a:schemeClr val="tx1"/>
                </a:solidFill>
                <a:latin typeface="Times New Roman"/>
                <a:cs typeface="Times New Roman"/>
              </a:rPr>
              <a:t> </a:t>
            </a:r>
            <a:r>
              <a:rPr sz="2000" spc="-75" dirty="0">
                <a:solidFill>
                  <a:schemeClr val="tx1"/>
                </a:solidFill>
                <a:latin typeface="Times New Roman"/>
                <a:cs typeface="Times New Roman"/>
              </a:rPr>
              <a:t>Face</a:t>
            </a:r>
            <a:r>
              <a:rPr sz="2000" spc="-20" dirty="0">
                <a:solidFill>
                  <a:schemeClr val="tx1"/>
                </a:solidFill>
                <a:latin typeface="Times New Roman"/>
                <a:cs typeface="Times New Roman"/>
              </a:rPr>
              <a:t> </a:t>
            </a:r>
            <a:r>
              <a:rPr sz="2000" spc="-5" dirty="0">
                <a:solidFill>
                  <a:schemeClr val="tx1"/>
                </a:solidFill>
                <a:latin typeface="Times New Roman"/>
                <a:cs typeface="Times New Roman"/>
              </a:rPr>
              <a:t>Detection</a:t>
            </a:r>
            <a:r>
              <a:rPr sz="2000" spc="-10" dirty="0">
                <a:solidFill>
                  <a:schemeClr val="tx1"/>
                </a:solidFill>
                <a:latin typeface="Times New Roman"/>
                <a:cs typeface="Times New Roman"/>
              </a:rPr>
              <a:t> </a:t>
            </a:r>
            <a:r>
              <a:rPr sz="2000" spc="-35" dirty="0">
                <a:solidFill>
                  <a:schemeClr val="tx1"/>
                </a:solidFill>
                <a:latin typeface="Times New Roman"/>
                <a:cs typeface="Times New Roman"/>
              </a:rPr>
              <a:t>Model(15</a:t>
            </a:r>
            <a:r>
              <a:rPr lang="en-US" sz="2000" dirty="0">
                <a:solidFill>
                  <a:schemeClr val="tx1"/>
                </a:solidFill>
                <a:latin typeface="Times New Roman"/>
                <a:cs typeface="Times New Roman"/>
              </a:rPr>
              <a:t> </a:t>
            </a:r>
            <a:r>
              <a:rPr sz="2000" spc="-45" dirty="0">
                <a:solidFill>
                  <a:schemeClr val="tx1"/>
                </a:solidFill>
                <a:latin typeface="Times New Roman"/>
                <a:cs typeface="Times New Roman"/>
              </a:rPr>
              <a:t>epochs)</a:t>
            </a:r>
            <a:r>
              <a:rPr sz="2000" spc="-20" dirty="0">
                <a:solidFill>
                  <a:schemeClr val="tx1"/>
                </a:solidFill>
                <a:latin typeface="Times New Roman"/>
                <a:cs typeface="Times New Roman"/>
              </a:rPr>
              <a:t> </a:t>
            </a:r>
            <a:r>
              <a:rPr sz="2000" spc="-70" dirty="0">
                <a:solidFill>
                  <a:schemeClr val="tx1"/>
                </a:solidFill>
                <a:latin typeface="Times New Roman"/>
                <a:cs typeface="Times New Roman"/>
              </a:rPr>
              <a:t>:</a:t>
            </a:r>
            <a:endParaRPr sz="2000" dirty="0">
              <a:solidFill>
                <a:schemeClr val="tx1"/>
              </a:solidFill>
              <a:latin typeface="Times New Roman"/>
              <a:cs typeface="Times New Roman"/>
            </a:endParaRPr>
          </a:p>
        </p:txBody>
      </p:sp>
    </p:spTree>
    <p:extLst>
      <p:ext uri="{BB962C8B-B14F-4D97-AF65-F5344CB8AC3E}">
        <p14:creationId xmlns:p14="http://schemas.microsoft.com/office/powerpoint/2010/main" val="1965898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706102-8D59-86DF-C2A0-DF9BB979D97E}"/>
              </a:ext>
            </a:extLst>
          </p:cNvPr>
          <p:cNvSpPr txBox="1"/>
          <p:nvPr/>
        </p:nvSpPr>
        <p:spPr>
          <a:xfrm>
            <a:off x="1238491" y="752292"/>
            <a:ext cx="4710895" cy="376834"/>
          </a:xfrm>
          <a:prstGeom prst="rect">
            <a:avLst/>
          </a:prstGeom>
          <a:noFill/>
        </p:spPr>
        <p:txBody>
          <a:bodyPr wrap="square">
            <a:spAutoFit/>
          </a:bodyPr>
          <a:lstStyle/>
          <a:p>
            <a:pPr marL="1371600" marR="0" lvl="3" rtl="0">
              <a:lnSpc>
                <a:spcPct val="150000"/>
              </a:lnSpc>
              <a:spcBef>
                <a:spcPts val="1200"/>
              </a:spcBef>
              <a:spcAft>
                <a:spcPts val="300"/>
              </a:spcAft>
              <a:tabLst>
                <a:tab pos="558165" algn="l"/>
              </a:tabLst>
            </a:pPr>
            <a:r>
              <a:rPr lang="en-US" sz="1400" b="1" kern="1100" dirty="0">
                <a:solidFill>
                  <a:schemeClr val="tx1"/>
                </a:solidFill>
                <a:effectLst/>
                <a:latin typeface="Times" panose="02020603050405020304" pitchFamily="18" charset="0"/>
                <a:ea typeface="Times New Roman" panose="02020603050405020304" pitchFamily="18" charset="0"/>
                <a:cs typeface="Times New Roman" panose="02020603050405020304" pitchFamily="18" charset="0"/>
              </a:rPr>
              <a:t>Validation Sample Batch 1 Predictions </a:t>
            </a:r>
          </a:p>
        </p:txBody>
      </p:sp>
      <p:sp>
        <p:nvSpPr>
          <p:cNvPr id="8" name="object 3">
            <a:extLst>
              <a:ext uri="{FF2B5EF4-FFF2-40B4-BE49-F238E27FC236}">
                <a16:creationId xmlns:a16="http://schemas.microsoft.com/office/drawing/2014/main" id="{F30CEE2F-55B7-6741-E335-72479A651F1F}"/>
              </a:ext>
            </a:extLst>
          </p:cNvPr>
          <p:cNvSpPr txBox="1"/>
          <p:nvPr/>
        </p:nvSpPr>
        <p:spPr>
          <a:xfrm>
            <a:off x="1395307" y="247357"/>
            <a:ext cx="5341160" cy="473848"/>
          </a:xfrm>
          <a:prstGeom prst="rect">
            <a:avLst/>
          </a:prstGeom>
        </p:spPr>
        <p:txBody>
          <a:bodyPr vert="horz" wrap="square" lIns="0" tIns="164465" rIns="0" bIns="0" rtlCol="0">
            <a:spAutoFit/>
          </a:bodyPr>
          <a:lstStyle/>
          <a:p>
            <a:pPr marL="12700">
              <a:lnSpc>
                <a:spcPct val="100000"/>
              </a:lnSpc>
              <a:spcBef>
                <a:spcPts val="1295"/>
              </a:spcBef>
            </a:pPr>
            <a:r>
              <a:rPr sz="2000" spc="-45" dirty="0">
                <a:solidFill>
                  <a:schemeClr val="tx1"/>
                </a:solidFill>
                <a:latin typeface="Times New Roman"/>
                <a:cs typeface="Times New Roman"/>
              </a:rPr>
              <a:t>1.</a:t>
            </a:r>
            <a:r>
              <a:rPr sz="2000" spc="-10" dirty="0">
                <a:solidFill>
                  <a:schemeClr val="tx1"/>
                </a:solidFill>
                <a:latin typeface="Times New Roman"/>
                <a:cs typeface="Times New Roman"/>
              </a:rPr>
              <a:t> </a:t>
            </a:r>
            <a:r>
              <a:rPr sz="2000" spc="-75" dirty="0">
                <a:solidFill>
                  <a:schemeClr val="tx1"/>
                </a:solidFill>
                <a:latin typeface="Times New Roman"/>
                <a:cs typeface="Times New Roman"/>
              </a:rPr>
              <a:t>YOLOV8</a:t>
            </a:r>
            <a:r>
              <a:rPr sz="2000" spc="-40" dirty="0">
                <a:solidFill>
                  <a:schemeClr val="tx1"/>
                </a:solidFill>
                <a:latin typeface="Times New Roman"/>
                <a:cs typeface="Times New Roman"/>
              </a:rPr>
              <a:t> </a:t>
            </a:r>
            <a:r>
              <a:rPr sz="2000" spc="-75" dirty="0">
                <a:solidFill>
                  <a:schemeClr val="tx1"/>
                </a:solidFill>
                <a:latin typeface="Times New Roman"/>
                <a:cs typeface="Times New Roman"/>
              </a:rPr>
              <a:t>as</a:t>
            </a:r>
            <a:r>
              <a:rPr sz="2000" spc="-15" dirty="0">
                <a:solidFill>
                  <a:schemeClr val="tx1"/>
                </a:solidFill>
                <a:latin typeface="Times New Roman"/>
                <a:cs typeface="Times New Roman"/>
              </a:rPr>
              <a:t> </a:t>
            </a:r>
            <a:r>
              <a:rPr sz="2000" spc="-40" dirty="0">
                <a:solidFill>
                  <a:schemeClr val="tx1"/>
                </a:solidFill>
                <a:latin typeface="Times New Roman"/>
                <a:cs typeface="Times New Roman"/>
              </a:rPr>
              <a:t>a</a:t>
            </a:r>
            <a:r>
              <a:rPr sz="2000" spc="-5" dirty="0">
                <a:solidFill>
                  <a:schemeClr val="tx1"/>
                </a:solidFill>
                <a:latin typeface="Times New Roman"/>
                <a:cs typeface="Times New Roman"/>
              </a:rPr>
              <a:t> </a:t>
            </a:r>
            <a:r>
              <a:rPr sz="2000" spc="-75" dirty="0">
                <a:solidFill>
                  <a:schemeClr val="tx1"/>
                </a:solidFill>
                <a:latin typeface="Times New Roman"/>
                <a:cs typeface="Times New Roman"/>
              </a:rPr>
              <a:t>Face</a:t>
            </a:r>
            <a:r>
              <a:rPr sz="2000" spc="-20" dirty="0">
                <a:solidFill>
                  <a:schemeClr val="tx1"/>
                </a:solidFill>
                <a:latin typeface="Times New Roman"/>
                <a:cs typeface="Times New Roman"/>
              </a:rPr>
              <a:t> </a:t>
            </a:r>
            <a:r>
              <a:rPr sz="2000" spc="-5" dirty="0">
                <a:solidFill>
                  <a:schemeClr val="tx1"/>
                </a:solidFill>
                <a:latin typeface="Times New Roman"/>
                <a:cs typeface="Times New Roman"/>
              </a:rPr>
              <a:t>Detection</a:t>
            </a:r>
            <a:r>
              <a:rPr sz="2000" spc="-10" dirty="0">
                <a:solidFill>
                  <a:schemeClr val="tx1"/>
                </a:solidFill>
                <a:latin typeface="Times New Roman"/>
                <a:cs typeface="Times New Roman"/>
              </a:rPr>
              <a:t> </a:t>
            </a:r>
            <a:r>
              <a:rPr sz="2000" spc="-35" dirty="0">
                <a:solidFill>
                  <a:schemeClr val="tx1"/>
                </a:solidFill>
                <a:latin typeface="Times New Roman"/>
                <a:cs typeface="Times New Roman"/>
              </a:rPr>
              <a:t>Model(15</a:t>
            </a:r>
            <a:r>
              <a:rPr lang="en-US" sz="2000" dirty="0">
                <a:solidFill>
                  <a:schemeClr val="tx1"/>
                </a:solidFill>
                <a:latin typeface="Times New Roman"/>
                <a:cs typeface="Times New Roman"/>
              </a:rPr>
              <a:t> </a:t>
            </a:r>
            <a:r>
              <a:rPr sz="2000" spc="-45" dirty="0">
                <a:solidFill>
                  <a:schemeClr val="tx1"/>
                </a:solidFill>
                <a:latin typeface="Times New Roman"/>
                <a:cs typeface="Times New Roman"/>
              </a:rPr>
              <a:t>epochs)</a:t>
            </a:r>
            <a:r>
              <a:rPr sz="2000" spc="-20" dirty="0">
                <a:solidFill>
                  <a:schemeClr val="tx1"/>
                </a:solidFill>
                <a:latin typeface="Times New Roman"/>
                <a:cs typeface="Times New Roman"/>
              </a:rPr>
              <a:t> </a:t>
            </a:r>
            <a:r>
              <a:rPr sz="2000" spc="-70" dirty="0">
                <a:solidFill>
                  <a:schemeClr val="tx1"/>
                </a:solidFill>
                <a:latin typeface="Times New Roman"/>
                <a:cs typeface="Times New Roman"/>
              </a:rPr>
              <a:t>:</a:t>
            </a:r>
            <a:endParaRPr sz="2000" dirty="0">
              <a:solidFill>
                <a:schemeClr val="tx1"/>
              </a:solidFill>
              <a:latin typeface="Times New Roman"/>
              <a:cs typeface="Times New Roman"/>
            </a:endParaRPr>
          </a:p>
        </p:txBody>
      </p:sp>
      <p:pic>
        <p:nvPicPr>
          <p:cNvPr id="2" name="Picture 1" descr="A collage of people with red squares&#10;&#10;Description automatically generated">
            <a:extLst>
              <a:ext uri="{FF2B5EF4-FFF2-40B4-BE49-F238E27FC236}">
                <a16:creationId xmlns:a16="http://schemas.microsoft.com/office/drawing/2014/main" id="{85C096DA-D520-C936-2F30-A59A07F166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0132" y="1146513"/>
            <a:ext cx="3749630" cy="3749630"/>
          </a:xfrm>
          <a:prstGeom prst="rect">
            <a:avLst/>
          </a:prstGeom>
        </p:spPr>
      </p:pic>
    </p:spTree>
    <p:extLst>
      <p:ext uri="{BB962C8B-B14F-4D97-AF65-F5344CB8AC3E}">
        <p14:creationId xmlns:p14="http://schemas.microsoft.com/office/powerpoint/2010/main" val="1306875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EAD2001-F765-DDAF-BB3A-8978855D8624}"/>
              </a:ext>
            </a:extLst>
          </p:cNvPr>
          <p:cNvSpPr txBox="1"/>
          <p:nvPr/>
        </p:nvSpPr>
        <p:spPr>
          <a:xfrm>
            <a:off x="1313729" y="263699"/>
            <a:ext cx="6250328" cy="400110"/>
          </a:xfrm>
          <a:prstGeom prst="rect">
            <a:avLst/>
          </a:prstGeom>
          <a:noFill/>
        </p:spPr>
        <p:txBody>
          <a:bodyPr wrap="square">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2000" b="0" i="0" u="none" strike="noStrike" kern="1200" cap="none" spc="-10" normalizeH="0" baseline="0" noProof="0" dirty="0">
                <a:ln>
                  <a:noFill/>
                </a:ln>
                <a:solidFill>
                  <a:schemeClr val="tx1"/>
                </a:solidFill>
                <a:effectLst/>
                <a:uLnTx/>
                <a:uFillTx/>
                <a:latin typeface="Times New Roman"/>
                <a:ea typeface="+mn-ea"/>
                <a:cs typeface="Times New Roman"/>
              </a:rPr>
              <a:t>2.</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YOLOV5</a:t>
            </a:r>
            <a:r>
              <a:rPr kumimoji="0" lang="en-US" sz="2000" b="0" i="0" u="none" strike="noStrike" kern="1200" cap="none" spc="-3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as</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40" normalizeH="0" baseline="0" noProof="0" dirty="0">
                <a:ln>
                  <a:noFill/>
                </a:ln>
                <a:solidFill>
                  <a:schemeClr val="tx1"/>
                </a:solidFill>
                <a:effectLst/>
                <a:uLnTx/>
                <a:uFillTx/>
                <a:latin typeface="Times New Roman"/>
                <a:ea typeface="+mn-ea"/>
                <a:cs typeface="Times New Roman"/>
              </a:rPr>
              <a:t>a</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Face</a:t>
            </a:r>
            <a:r>
              <a:rPr kumimoji="0" lang="en-US" sz="2000" b="0" i="0" u="none" strike="noStrike" kern="1200" cap="none" spc="-5" normalizeH="0" baseline="0" noProof="0" dirty="0">
                <a:ln>
                  <a:noFill/>
                </a:ln>
                <a:solidFill>
                  <a:schemeClr val="tx1"/>
                </a:solidFill>
                <a:effectLst/>
                <a:uLnTx/>
                <a:uFillTx/>
                <a:latin typeface="Times New Roman"/>
                <a:ea typeface="+mn-ea"/>
                <a:cs typeface="Times New Roman"/>
              </a:rPr>
              <a:t> Detection</a:t>
            </a:r>
            <a:r>
              <a:rPr kumimoji="0" lang="en-US" sz="2000" b="0" i="0" u="none" strike="noStrike" kern="1200" cap="none" spc="-1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35" normalizeH="0" baseline="0" noProof="0" dirty="0">
                <a:ln>
                  <a:noFill/>
                </a:ln>
                <a:solidFill>
                  <a:schemeClr val="tx1"/>
                </a:solidFill>
                <a:effectLst/>
                <a:uLnTx/>
                <a:uFillTx/>
                <a:latin typeface="Times New Roman"/>
                <a:ea typeface="+mn-ea"/>
                <a:cs typeface="Times New Roman"/>
              </a:rPr>
              <a:t>Model(30</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50" normalizeH="0" baseline="0" noProof="0" dirty="0">
                <a:ln>
                  <a:noFill/>
                </a:ln>
                <a:solidFill>
                  <a:schemeClr val="tx1"/>
                </a:solidFill>
                <a:effectLst/>
                <a:uLnTx/>
                <a:uFillTx/>
                <a:latin typeface="Times New Roman"/>
                <a:ea typeface="+mn-ea"/>
                <a:cs typeface="Times New Roman"/>
              </a:rPr>
              <a:t>epochs):</a:t>
            </a:r>
            <a:endParaRPr kumimoji="0" lang="en-US" sz="2000" b="0" i="0" u="none" strike="noStrike" kern="1200" cap="none" spc="0" normalizeH="0" baseline="0" noProof="0" dirty="0">
              <a:ln>
                <a:noFill/>
              </a:ln>
              <a:solidFill>
                <a:schemeClr val="tx1"/>
              </a:solidFill>
              <a:effectLst/>
              <a:uLnTx/>
              <a:uFillTx/>
              <a:latin typeface="Times New Roman"/>
              <a:ea typeface="+mn-ea"/>
              <a:cs typeface="Times New Roman"/>
            </a:endParaRPr>
          </a:p>
        </p:txBody>
      </p:sp>
      <p:pic>
        <p:nvPicPr>
          <p:cNvPr id="12" name="Picture 11">
            <a:extLst>
              <a:ext uri="{FF2B5EF4-FFF2-40B4-BE49-F238E27FC236}">
                <a16:creationId xmlns:a16="http://schemas.microsoft.com/office/drawing/2014/main" id="{F4BE5D10-91B4-D341-69C5-77668BE4ADD6}"/>
              </a:ext>
            </a:extLst>
          </p:cNvPr>
          <p:cNvPicPr>
            <a:picLocks noChangeAspect="1"/>
          </p:cNvPicPr>
          <p:nvPr/>
        </p:nvPicPr>
        <p:blipFill>
          <a:blip r:embed="rId2"/>
          <a:stretch>
            <a:fillRect/>
          </a:stretch>
        </p:blipFill>
        <p:spPr>
          <a:xfrm>
            <a:off x="2139602" y="750239"/>
            <a:ext cx="4555586" cy="4129562"/>
          </a:xfrm>
          <a:prstGeom prst="rect">
            <a:avLst/>
          </a:prstGeom>
        </p:spPr>
      </p:pic>
    </p:spTree>
    <p:extLst>
      <p:ext uri="{BB962C8B-B14F-4D97-AF65-F5344CB8AC3E}">
        <p14:creationId xmlns:p14="http://schemas.microsoft.com/office/powerpoint/2010/main" val="1258965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EAD2001-F765-DDAF-BB3A-8978855D8624}"/>
              </a:ext>
            </a:extLst>
          </p:cNvPr>
          <p:cNvSpPr txBox="1"/>
          <p:nvPr/>
        </p:nvSpPr>
        <p:spPr>
          <a:xfrm>
            <a:off x="1313729" y="263699"/>
            <a:ext cx="6250328" cy="400110"/>
          </a:xfrm>
          <a:prstGeom prst="rect">
            <a:avLst/>
          </a:prstGeom>
          <a:noFill/>
        </p:spPr>
        <p:txBody>
          <a:bodyPr wrap="square">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2000" b="0" i="0" u="none" strike="noStrike" kern="1200" cap="none" spc="-10" normalizeH="0" baseline="0" noProof="0" dirty="0">
                <a:ln>
                  <a:noFill/>
                </a:ln>
                <a:solidFill>
                  <a:schemeClr val="tx1"/>
                </a:solidFill>
                <a:effectLst/>
                <a:uLnTx/>
                <a:uFillTx/>
                <a:latin typeface="Times New Roman"/>
                <a:ea typeface="+mn-ea"/>
                <a:cs typeface="Times New Roman"/>
              </a:rPr>
              <a:t>2.</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YOLOV5</a:t>
            </a:r>
            <a:r>
              <a:rPr kumimoji="0" lang="en-US" sz="2000" b="0" i="0" u="none" strike="noStrike" kern="1200" cap="none" spc="-3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as</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40" normalizeH="0" baseline="0" noProof="0" dirty="0">
                <a:ln>
                  <a:noFill/>
                </a:ln>
                <a:solidFill>
                  <a:schemeClr val="tx1"/>
                </a:solidFill>
                <a:effectLst/>
                <a:uLnTx/>
                <a:uFillTx/>
                <a:latin typeface="Times New Roman"/>
                <a:ea typeface="+mn-ea"/>
                <a:cs typeface="Times New Roman"/>
              </a:rPr>
              <a:t>a</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Face</a:t>
            </a:r>
            <a:r>
              <a:rPr kumimoji="0" lang="en-US" sz="2000" b="0" i="0" u="none" strike="noStrike" kern="1200" cap="none" spc="-5" normalizeH="0" baseline="0" noProof="0" dirty="0">
                <a:ln>
                  <a:noFill/>
                </a:ln>
                <a:solidFill>
                  <a:schemeClr val="tx1"/>
                </a:solidFill>
                <a:effectLst/>
                <a:uLnTx/>
                <a:uFillTx/>
                <a:latin typeface="Times New Roman"/>
                <a:ea typeface="+mn-ea"/>
                <a:cs typeface="Times New Roman"/>
              </a:rPr>
              <a:t> Detection</a:t>
            </a:r>
            <a:r>
              <a:rPr kumimoji="0" lang="en-US" sz="2000" b="0" i="0" u="none" strike="noStrike" kern="1200" cap="none" spc="-1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35" normalizeH="0" baseline="0" noProof="0" dirty="0">
                <a:ln>
                  <a:noFill/>
                </a:ln>
                <a:solidFill>
                  <a:schemeClr val="tx1"/>
                </a:solidFill>
                <a:effectLst/>
                <a:uLnTx/>
                <a:uFillTx/>
                <a:latin typeface="Times New Roman"/>
                <a:ea typeface="+mn-ea"/>
                <a:cs typeface="Times New Roman"/>
              </a:rPr>
              <a:t>Model(30</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50" normalizeH="0" baseline="0" noProof="0" dirty="0">
                <a:ln>
                  <a:noFill/>
                </a:ln>
                <a:solidFill>
                  <a:schemeClr val="tx1"/>
                </a:solidFill>
                <a:effectLst/>
                <a:uLnTx/>
                <a:uFillTx/>
                <a:latin typeface="Times New Roman"/>
                <a:ea typeface="+mn-ea"/>
                <a:cs typeface="Times New Roman"/>
              </a:rPr>
              <a:t>epochs):</a:t>
            </a:r>
            <a:endParaRPr kumimoji="0" lang="en-US" sz="2000" b="0" i="0" u="none" strike="noStrike" kern="1200" cap="none" spc="0" normalizeH="0" baseline="0" noProof="0" dirty="0">
              <a:ln>
                <a:noFill/>
              </a:ln>
              <a:solidFill>
                <a:schemeClr val="tx1"/>
              </a:solidFill>
              <a:effectLst/>
              <a:uLnTx/>
              <a:uFillTx/>
              <a:latin typeface="Times New Roman"/>
              <a:ea typeface="+mn-ea"/>
              <a:cs typeface="Times New Roman"/>
            </a:endParaRPr>
          </a:p>
        </p:txBody>
      </p:sp>
      <p:pic>
        <p:nvPicPr>
          <p:cNvPr id="2" name="Picture 1" descr="A graph of a curve&#10;&#10;Description automatically generated">
            <a:extLst>
              <a:ext uri="{FF2B5EF4-FFF2-40B4-BE49-F238E27FC236}">
                <a16:creationId xmlns:a16="http://schemas.microsoft.com/office/drawing/2014/main" id="{1325846A-3CEE-98ED-9931-E382A5E3A853}"/>
              </a:ext>
            </a:extLst>
          </p:cNvPr>
          <p:cNvPicPr>
            <a:picLocks noChangeAspect="1"/>
          </p:cNvPicPr>
          <p:nvPr/>
        </p:nvPicPr>
        <p:blipFill>
          <a:blip r:embed="rId2"/>
          <a:stretch>
            <a:fillRect/>
          </a:stretch>
        </p:blipFill>
        <p:spPr>
          <a:xfrm>
            <a:off x="1909334" y="929089"/>
            <a:ext cx="4955166" cy="3619762"/>
          </a:xfrm>
          <a:prstGeom prst="rect">
            <a:avLst/>
          </a:prstGeom>
        </p:spPr>
      </p:pic>
    </p:spTree>
    <p:extLst>
      <p:ext uri="{BB962C8B-B14F-4D97-AF65-F5344CB8AC3E}">
        <p14:creationId xmlns:p14="http://schemas.microsoft.com/office/powerpoint/2010/main" val="287359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402" name="Google Shape;402;p30"/>
          <p:cNvSpPr txBox="1">
            <a:spLocks noGrp="1"/>
          </p:cNvSpPr>
          <p:nvPr>
            <p:ph type="title"/>
          </p:nvPr>
        </p:nvSpPr>
        <p:spPr>
          <a:xfrm>
            <a:off x="0" y="2414153"/>
            <a:ext cx="3017520" cy="78370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b="0" spc="-85" dirty="0">
                <a:solidFill>
                  <a:schemeClr val="tx2"/>
                </a:solidFill>
                <a:latin typeface="Times New Roman"/>
                <a:cs typeface="Times New Roman"/>
                <a:sym typeface="Arial"/>
              </a:rPr>
              <a:t>Introduction</a:t>
            </a:r>
            <a:endParaRPr sz="4000" b="0" spc="-85" dirty="0">
              <a:solidFill>
                <a:schemeClr val="tx2"/>
              </a:solidFill>
              <a:latin typeface="Times New Roman"/>
              <a:cs typeface="Times New Roman"/>
              <a:sym typeface="Arial"/>
            </a:endParaRPr>
          </a:p>
        </p:txBody>
      </p:sp>
      <p:sp>
        <p:nvSpPr>
          <p:cNvPr id="403" name="Google Shape;403;p30"/>
          <p:cNvSpPr txBox="1">
            <a:spLocks noGrp="1"/>
          </p:cNvSpPr>
          <p:nvPr>
            <p:ph type="title" idx="2"/>
          </p:nvPr>
        </p:nvSpPr>
        <p:spPr>
          <a:xfrm>
            <a:off x="1013130" y="1284080"/>
            <a:ext cx="1430100" cy="9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 name="object 15">
            <a:extLst>
              <a:ext uri="{FF2B5EF4-FFF2-40B4-BE49-F238E27FC236}">
                <a16:creationId xmlns:a16="http://schemas.microsoft.com/office/drawing/2014/main" id="{1F216F92-E613-C01B-22DA-D7105E9429E3}"/>
              </a:ext>
            </a:extLst>
          </p:cNvPr>
          <p:cNvSpPr txBox="1">
            <a:spLocks/>
          </p:cNvSpPr>
          <p:nvPr/>
        </p:nvSpPr>
        <p:spPr>
          <a:xfrm>
            <a:off x="3326820" y="827667"/>
            <a:ext cx="5245680" cy="4437753"/>
          </a:xfrm>
          <a:prstGeom prst="rect">
            <a:avLst/>
          </a:prstGeom>
          <a:noFill/>
          <a:ln>
            <a:noFill/>
          </a:ln>
        </p:spPr>
        <p:txBody>
          <a:bodyPr spcFirstLastPara="1" vert="horz" wrap="square" lIns="0" tIns="13335" rIns="0" bIns="0" rtlCol="0"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Hind Siliguri"/>
              <a:buNone/>
              <a:defRPr sz="4500" b="1" i="0" u="none" strike="noStrike" cap="none">
                <a:solidFill>
                  <a:schemeClr val="dk1"/>
                </a:solidFill>
                <a:latin typeface="Hind Siliguri"/>
                <a:ea typeface="Hind Siliguri"/>
                <a:cs typeface="Hind Siliguri"/>
                <a:sym typeface="Hind Siliguri"/>
              </a:defRPr>
            </a:lvl1pPr>
            <a:lvl2pPr marR="0" lvl="1" algn="ctr" rtl="0">
              <a:lnSpc>
                <a:spcPct val="100000"/>
              </a:lnSpc>
              <a:spcBef>
                <a:spcPts val="0"/>
              </a:spcBef>
              <a:spcAft>
                <a:spcPts val="0"/>
              </a:spcAft>
              <a:buClr>
                <a:schemeClr val="dk1"/>
              </a:buClr>
              <a:buSzPts val="3600"/>
              <a:buFont typeface="Hind Siliguri"/>
              <a:buNone/>
              <a:defRPr sz="3600" b="0" i="0" u="none" strike="noStrike" cap="none">
                <a:solidFill>
                  <a:schemeClr val="dk1"/>
                </a:solidFill>
                <a:latin typeface="Hind Siliguri"/>
                <a:ea typeface="Hind Siliguri"/>
                <a:cs typeface="Hind Siliguri"/>
                <a:sym typeface="Hind Siliguri"/>
              </a:defRPr>
            </a:lvl2pPr>
            <a:lvl3pPr marR="0" lvl="2" algn="ctr" rtl="0">
              <a:lnSpc>
                <a:spcPct val="100000"/>
              </a:lnSpc>
              <a:spcBef>
                <a:spcPts val="0"/>
              </a:spcBef>
              <a:spcAft>
                <a:spcPts val="0"/>
              </a:spcAft>
              <a:buClr>
                <a:schemeClr val="dk1"/>
              </a:buClr>
              <a:buSzPts val="3600"/>
              <a:buFont typeface="Hind Siliguri"/>
              <a:buNone/>
              <a:defRPr sz="3600" b="0" i="0" u="none" strike="noStrike" cap="none">
                <a:solidFill>
                  <a:schemeClr val="dk1"/>
                </a:solidFill>
                <a:latin typeface="Hind Siliguri"/>
                <a:ea typeface="Hind Siliguri"/>
                <a:cs typeface="Hind Siliguri"/>
                <a:sym typeface="Hind Siliguri"/>
              </a:defRPr>
            </a:lvl3pPr>
            <a:lvl4pPr marR="0" lvl="3" algn="ctr" rtl="0">
              <a:lnSpc>
                <a:spcPct val="100000"/>
              </a:lnSpc>
              <a:spcBef>
                <a:spcPts val="0"/>
              </a:spcBef>
              <a:spcAft>
                <a:spcPts val="0"/>
              </a:spcAft>
              <a:buClr>
                <a:schemeClr val="dk1"/>
              </a:buClr>
              <a:buSzPts val="3600"/>
              <a:buFont typeface="Hind Siliguri"/>
              <a:buNone/>
              <a:defRPr sz="3600" b="0" i="0" u="none" strike="noStrike" cap="none">
                <a:solidFill>
                  <a:schemeClr val="dk1"/>
                </a:solidFill>
                <a:latin typeface="Hind Siliguri"/>
                <a:ea typeface="Hind Siliguri"/>
                <a:cs typeface="Hind Siliguri"/>
                <a:sym typeface="Hind Siliguri"/>
              </a:defRPr>
            </a:lvl4pPr>
            <a:lvl5pPr marR="0" lvl="4" algn="ctr" rtl="0">
              <a:lnSpc>
                <a:spcPct val="100000"/>
              </a:lnSpc>
              <a:spcBef>
                <a:spcPts val="0"/>
              </a:spcBef>
              <a:spcAft>
                <a:spcPts val="0"/>
              </a:spcAft>
              <a:buClr>
                <a:schemeClr val="dk1"/>
              </a:buClr>
              <a:buSzPts val="3600"/>
              <a:buFont typeface="Hind Siliguri"/>
              <a:buNone/>
              <a:defRPr sz="3600" b="0" i="0" u="none" strike="noStrike" cap="none">
                <a:solidFill>
                  <a:schemeClr val="dk1"/>
                </a:solidFill>
                <a:latin typeface="Hind Siliguri"/>
                <a:ea typeface="Hind Siliguri"/>
                <a:cs typeface="Hind Siliguri"/>
                <a:sym typeface="Hind Siliguri"/>
              </a:defRPr>
            </a:lvl5pPr>
            <a:lvl6pPr marR="0" lvl="5" algn="ctr" rtl="0">
              <a:lnSpc>
                <a:spcPct val="100000"/>
              </a:lnSpc>
              <a:spcBef>
                <a:spcPts val="0"/>
              </a:spcBef>
              <a:spcAft>
                <a:spcPts val="0"/>
              </a:spcAft>
              <a:buClr>
                <a:schemeClr val="dk1"/>
              </a:buClr>
              <a:buSzPts val="3600"/>
              <a:buFont typeface="Hind Siliguri"/>
              <a:buNone/>
              <a:defRPr sz="3600" b="0" i="0" u="none" strike="noStrike" cap="none">
                <a:solidFill>
                  <a:schemeClr val="dk1"/>
                </a:solidFill>
                <a:latin typeface="Hind Siliguri"/>
                <a:ea typeface="Hind Siliguri"/>
                <a:cs typeface="Hind Siliguri"/>
                <a:sym typeface="Hind Siliguri"/>
              </a:defRPr>
            </a:lvl6pPr>
            <a:lvl7pPr marR="0" lvl="6" algn="ctr" rtl="0">
              <a:lnSpc>
                <a:spcPct val="100000"/>
              </a:lnSpc>
              <a:spcBef>
                <a:spcPts val="0"/>
              </a:spcBef>
              <a:spcAft>
                <a:spcPts val="0"/>
              </a:spcAft>
              <a:buClr>
                <a:schemeClr val="dk1"/>
              </a:buClr>
              <a:buSzPts val="3600"/>
              <a:buFont typeface="Hind Siliguri"/>
              <a:buNone/>
              <a:defRPr sz="3600" b="0" i="0" u="none" strike="noStrike" cap="none">
                <a:solidFill>
                  <a:schemeClr val="dk1"/>
                </a:solidFill>
                <a:latin typeface="Hind Siliguri"/>
                <a:ea typeface="Hind Siliguri"/>
                <a:cs typeface="Hind Siliguri"/>
                <a:sym typeface="Hind Siliguri"/>
              </a:defRPr>
            </a:lvl7pPr>
            <a:lvl8pPr marR="0" lvl="7" algn="ctr" rtl="0">
              <a:lnSpc>
                <a:spcPct val="100000"/>
              </a:lnSpc>
              <a:spcBef>
                <a:spcPts val="0"/>
              </a:spcBef>
              <a:spcAft>
                <a:spcPts val="0"/>
              </a:spcAft>
              <a:buClr>
                <a:schemeClr val="dk1"/>
              </a:buClr>
              <a:buSzPts val="3600"/>
              <a:buFont typeface="Hind Siliguri"/>
              <a:buNone/>
              <a:defRPr sz="3600" b="0" i="0" u="none" strike="noStrike" cap="none">
                <a:solidFill>
                  <a:schemeClr val="dk1"/>
                </a:solidFill>
                <a:latin typeface="Hind Siliguri"/>
                <a:ea typeface="Hind Siliguri"/>
                <a:cs typeface="Hind Siliguri"/>
                <a:sym typeface="Hind Siliguri"/>
              </a:defRPr>
            </a:lvl8pPr>
            <a:lvl9pPr marR="0" lvl="8" algn="ctr" rtl="0">
              <a:lnSpc>
                <a:spcPct val="100000"/>
              </a:lnSpc>
              <a:spcBef>
                <a:spcPts val="0"/>
              </a:spcBef>
              <a:spcAft>
                <a:spcPts val="0"/>
              </a:spcAft>
              <a:buClr>
                <a:schemeClr val="dk1"/>
              </a:buClr>
              <a:buSzPts val="3600"/>
              <a:buFont typeface="Hind Siliguri"/>
              <a:buNone/>
              <a:defRPr sz="3600" b="0" i="0" u="none" strike="noStrike" cap="none">
                <a:solidFill>
                  <a:schemeClr val="dk1"/>
                </a:solidFill>
                <a:latin typeface="Hind Siliguri"/>
                <a:ea typeface="Hind Siliguri"/>
                <a:cs typeface="Hind Siliguri"/>
                <a:sym typeface="Hind Siliguri"/>
              </a:defRPr>
            </a:lvl9pPr>
          </a:lstStyle>
          <a:p>
            <a:pPr marL="12700" marR="5080" algn="l">
              <a:spcBef>
                <a:spcPts val="105"/>
              </a:spcBef>
            </a:pPr>
            <a:r>
              <a:rPr lang="en-US" sz="1400" spc="-70" dirty="0">
                <a:latin typeface="Tahoma"/>
                <a:cs typeface="Tahoma"/>
              </a:rPr>
              <a:t>In </a:t>
            </a:r>
            <a:r>
              <a:rPr lang="en-US" sz="1400" spc="25" dirty="0">
                <a:latin typeface="Tahoma"/>
                <a:cs typeface="Tahoma"/>
              </a:rPr>
              <a:t>the </a:t>
            </a:r>
            <a:r>
              <a:rPr lang="en-US" sz="1400" spc="45" dirty="0">
                <a:latin typeface="Tahoma"/>
                <a:cs typeface="Tahoma"/>
              </a:rPr>
              <a:t>digital </a:t>
            </a:r>
            <a:r>
              <a:rPr lang="en-US" sz="1400" spc="30" dirty="0">
                <a:latin typeface="Tahoma"/>
                <a:cs typeface="Tahoma"/>
              </a:rPr>
              <a:t>age, </a:t>
            </a:r>
            <a:r>
              <a:rPr lang="en-US" sz="1400" spc="25" dirty="0">
                <a:latin typeface="Tahoma"/>
                <a:cs typeface="Tahoma"/>
              </a:rPr>
              <a:t>the </a:t>
            </a:r>
            <a:r>
              <a:rPr lang="en-US" sz="1400" spc="-10" dirty="0">
                <a:latin typeface="Tahoma"/>
                <a:cs typeface="Tahoma"/>
              </a:rPr>
              <a:t>vast </a:t>
            </a:r>
            <a:r>
              <a:rPr lang="en-US" sz="1400" spc="25" dirty="0">
                <a:latin typeface="Tahoma"/>
                <a:cs typeface="Tahoma"/>
              </a:rPr>
              <a:t>circulation </a:t>
            </a:r>
            <a:r>
              <a:rPr lang="en-US" sz="1400" spc="30" dirty="0">
                <a:latin typeface="Tahoma"/>
                <a:cs typeface="Tahoma"/>
              </a:rPr>
              <a:t>of </a:t>
            </a:r>
            <a:r>
              <a:rPr lang="en-US" sz="1400" spc="40" dirty="0">
                <a:latin typeface="Tahoma"/>
                <a:cs typeface="Tahoma"/>
              </a:rPr>
              <a:t>images </a:t>
            </a:r>
            <a:r>
              <a:rPr lang="en-US" sz="1400" spc="45" dirty="0">
                <a:latin typeface="Tahoma"/>
                <a:cs typeface="Tahoma"/>
              </a:rPr>
              <a:t>online </a:t>
            </a:r>
            <a:r>
              <a:rPr lang="en-US" sz="1400" spc="50" dirty="0">
                <a:latin typeface="Tahoma"/>
                <a:cs typeface="Tahoma"/>
              </a:rPr>
              <a:t> </a:t>
            </a:r>
            <a:r>
              <a:rPr lang="en-US" sz="1400" spc="10" dirty="0">
                <a:latin typeface="Tahoma"/>
                <a:cs typeface="Tahoma"/>
              </a:rPr>
              <a:t>raises </a:t>
            </a:r>
            <a:r>
              <a:rPr lang="en-US" sz="1400" spc="25" dirty="0">
                <a:latin typeface="Tahoma"/>
                <a:cs typeface="Tahoma"/>
              </a:rPr>
              <a:t>significant privacy </a:t>
            </a:r>
            <a:r>
              <a:rPr lang="en-US" sz="1400" spc="30" dirty="0">
                <a:latin typeface="Tahoma"/>
                <a:cs typeface="Tahoma"/>
              </a:rPr>
              <a:t>concerns. </a:t>
            </a:r>
          </a:p>
          <a:p>
            <a:pPr marL="12700" marR="5080" algn="l">
              <a:spcBef>
                <a:spcPts val="105"/>
              </a:spcBef>
            </a:pPr>
            <a:endParaRPr lang="en-US" sz="1400" spc="45" dirty="0">
              <a:latin typeface="Tahoma"/>
              <a:cs typeface="Tahoma"/>
            </a:endParaRPr>
          </a:p>
          <a:p>
            <a:pPr marL="12700" marR="5080" algn="l">
              <a:spcBef>
                <a:spcPts val="105"/>
              </a:spcBef>
            </a:pPr>
            <a:r>
              <a:rPr lang="en-US" sz="1400" spc="20" dirty="0">
                <a:latin typeface="Tahoma"/>
                <a:cs typeface="Tahoma"/>
              </a:rPr>
              <a:t>The </a:t>
            </a:r>
            <a:r>
              <a:rPr lang="en-US" sz="1400" spc="30" dirty="0">
                <a:latin typeface="Tahoma"/>
                <a:cs typeface="Tahoma"/>
              </a:rPr>
              <a:t>project focuses </a:t>
            </a:r>
            <a:r>
              <a:rPr lang="en-US" sz="1400" spc="65" dirty="0">
                <a:latin typeface="Tahoma"/>
                <a:cs typeface="Tahoma"/>
              </a:rPr>
              <a:t>on developing </a:t>
            </a:r>
            <a:r>
              <a:rPr lang="en-US" sz="1400" spc="20" dirty="0">
                <a:latin typeface="Tahoma"/>
                <a:cs typeface="Tahoma"/>
              </a:rPr>
              <a:t>an </a:t>
            </a:r>
            <a:r>
              <a:rPr lang="en-US" sz="1400" spc="15" dirty="0">
                <a:latin typeface="Tahoma"/>
                <a:cs typeface="Tahoma"/>
              </a:rPr>
              <a:t>efficient </a:t>
            </a:r>
            <a:r>
              <a:rPr lang="en-US" sz="1400" spc="-10" dirty="0">
                <a:latin typeface="Tahoma"/>
                <a:cs typeface="Tahoma"/>
              </a:rPr>
              <a:t>AI </a:t>
            </a:r>
            <a:r>
              <a:rPr lang="en-US" sz="1400" spc="15" dirty="0">
                <a:latin typeface="Tahoma"/>
                <a:cs typeface="Tahoma"/>
              </a:rPr>
              <a:t>system </a:t>
            </a:r>
            <a:r>
              <a:rPr lang="en-US" sz="1400" spc="-35" dirty="0">
                <a:latin typeface="Tahoma"/>
                <a:cs typeface="Tahoma"/>
              </a:rPr>
              <a:t>f</a:t>
            </a:r>
            <a:r>
              <a:rPr lang="en-US" sz="1400" spc="45" dirty="0">
                <a:latin typeface="Tahoma"/>
                <a:cs typeface="Tahoma"/>
              </a:rPr>
              <a:t>or</a:t>
            </a:r>
            <a:r>
              <a:rPr lang="en-US" sz="1400" spc="-110" dirty="0">
                <a:latin typeface="Tahoma"/>
                <a:cs typeface="Tahoma"/>
              </a:rPr>
              <a:t> </a:t>
            </a:r>
            <a:r>
              <a:rPr lang="en-US" sz="1400" spc="-30" dirty="0">
                <a:latin typeface="Tahoma"/>
                <a:cs typeface="Tahoma"/>
              </a:rPr>
              <a:t>r</a:t>
            </a:r>
            <a:r>
              <a:rPr lang="en-US" sz="1400" spc="105" dirty="0">
                <a:latin typeface="Tahoma"/>
                <a:cs typeface="Tahoma"/>
              </a:rPr>
              <a:t>ob</a:t>
            </a:r>
            <a:r>
              <a:rPr lang="en-US" sz="1400" spc="10" dirty="0">
                <a:latin typeface="Tahoma"/>
                <a:cs typeface="Tahoma"/>
              </a:rPr>
              <a:t>us</a:t>
            </a:r>
            <a:r>
              <a:rPr lang="en-US" sz="1400" spc="-25" dirty="0">
                <a:latin typeface="Tahoma"/>
                <a:cs typeface="Tahoma"/>
              </a:rPr>
              <a:t>t</a:t>
            </a:r>
            <a:r>
              <a:rPr lang="en-US" sz="1400" spc="-114" dirty="0">
                <a:latin typeface="Tahoma"/>
                <a:cs typeface="Tahoma"/>
              </a:rPr>
              <a:t> </a:t>
            </a:r>
            <a:r>
              <a:rPr lang="en-US" sz="1400" spc="-35" dirty="0">
                <a:latin typeface="Tahoma"/>
                <a:cs typeface="Tahoma"/>
              </a:rPr>
              <a:t>f</a:t>
            </a:r>
            <a:r>
              <a:rPr lang="en-US" sz="1400" spc="30" dirty="0">
                <a:latin typeface="Tahoma"/>
                <a:cs typeface="Tahoma"/>
              </a:rPr>
              <a:t>ac</a:t>
            </a:r>
            <a:r>
              <a:rPr lang="en-US" sz="1400" spc="10" dirty="0">
                <a:latin typeface="Tahoma"/>
                <a:cs typeface="Tahoma"/>
              </a:rPr>
              <a:t>i</a:t>
            </a:r>
            <a:r>
              <a:rPr lang="en-US" sz="1400" spc="20" dirty="0">
                <a:latin typeface="Tahoma"/>
                <a:cs typeface="Tahoma"/>
              </a:rPr>
              <a:t>a</a:t>
            </a:r>
            <a:r>
              <a:rPr lang="en-US" sz="1400" spc="30" dirty="0">
                <a:latin typeface="Tahoma"/>
                <a:cs typeface="Tahoma"/>
              </a:rPr>
              <a:t>l</a:t>
            </a:r>
            <a:r>
              <a:rPr lang="en-US" sz="1400" spc="-95" dirty="0">
                <a:latin typeface="Tahoma"/>
                <a:cs typeface="Tahoma"/>
              </a:rPr>
              <a:t> </a:t>
            </a:r>
            <a:r>
              <a:rPr lang="en-US" sz="1400" spc="120" dirty="0">
                <a:latin typeface="Tahoma"/>
                <a:cs typeface="Tahoma"/>
              </a:rPr>
              <a:t>d</a:t>
            </a:r>
            <a:r>
              <a:rPr lang="en-US" sz="1400" spc="35" dirty="0">
                <a:latin typeface="Tahoma"/>
                <a:cs typeface="Tahoma"/>
              </a:rPr>
              <a:t>ete</a:t>
            </a:r>
            <a:r>
              <a:rPr lang="en-US" sz="1400" spc="60" dirty="0">
                <a:latin typeface="Tahoma"/>
                <a:cs typeface="Tahoma"/>
              </a:rPr>
              <a:t>c</a:t>
            </a:r>
            <a:r>
              <a:rPr lang="en-US" sz="1400" spc="25" dirty="0">
                <a:latin typeface="Tahoma"/>
                <a:cs typeface="Tahoma"/>
              </a:rPr>
              <a:t>ti</a:t>
            </a:r>
            <a:r>
              <a:rPr lang="en-US" sz="1400" spc="40" dirty="0">
                <a:latin typeface="Tahoma"/>
                <a:cs typeface="Tahoma"/>
              </a:rPr>
              <a:t>o</a:t>
            </a:r>
            <a:r>
              <a:rPr lang="en-US" sz="1400" spc="35" dirty="0">
                <a:latin typeface="Tahoma"/>
                <a:cs typeface="Tahoma"/>
              </a:rPr>
              <a:t>n</a:t>
            </a:r>
            <a:r>
              <a:rPr lang="en-US" sz="1400" spc="-140" dirty="0">
                <a:latin typeface="Tahoma"/>
                <a:cs typeface="Tahoma"/>
              </a:rPr>
              <a:t> </a:t>
            </a:r>
            <a:r>
              <a:rPr lang="en-US" sz="1400" spc="50" dirty="0">
                <a:latin typeface="Tahoma"/>
                <a:cs typeface="Tahoma"/>
              </a:rPr>
              <a:t>an</a:t>
            </a:r>
            <a:r>
              <a:rPr lang="en-US" sz="1400" spc="55" dirty="0">
                <a:latin typeface="Tahoma"/>
                <a:cs typeface="Tahoma"/>
              </a:rPr>
              <a:t>d</a:t>
            </a:r>
            <a:r>
              <a:rPr lang="en-US" sz="1400" spc="-85" dirty="0">
                <a:latin typeface="Tahoma"/>
                <a:cs typeface="Tahoma"/>
              </a:rPr>
              <a:t> </a:t>
            </a:r>
            <a:r>
              <a:rPr lang="en-US" sz="1400" spc="120" dirty="0">
                <a:latin typeface="Tahoma"/>
                <a:cs typeface="Tahoma"/>
              </a:rPr>
              <a:t>b</a:t>
            </a:r>
            <a:r>
              <a:rPr lang="en-US" sz="1400" spc="20" dirty="0">
                <a:latin typeface="Tahoma"/>
                <a:cs typeface="Tahoma"/>
              </a:rPr>
              <a:t>l</a:t>
            </a:r>
            <a:r>
              <a:rPr lang="en-US" sz="1400" spc="15" dirty="0">
                <a:latin typeface="Tahoma"/>
                <a:cs typeface="Tahoma"/>
              </a:rPr>
              <a:t>urring,</a:t>
            </a:r>
            <a:r>
              <a:rPr lang="en-US" sz="1400" spc="-155" dirty="0">
                <a:latin typeface="Tahoma"/>
                <a:cs typeface="Tahoma"/>
              </a:rPr>
              <a:t> </a:t>
            </a:r>
            <a:r>
              <a:rPr lang="en-US" sz="1400" spc="45" dirty="0">
                <a:latin typeface="Tahoma"/>
                <a:cs typeface="Tahoma"/>
              </a:rPr>
              <a:t>m</a:t>
            </a:r>
            <a:r>
              <a:rPr lang="en-US" sz="1400" spc="25" dirty="0">
                <a:latin typeface="Tahoma"/>
                <a:cs typeface="Tahoma"/>
              </a:rPr>
              <a:t>a</a:t>
            </a:r>
            <a:r>
              <a:rPr lang="en-US" sz="1400" spc="20" dirty="0">
                <a:latin typeface="Tahoma"/>
                <a:cs typeface="Tahoma"/>
              </a:rPr>
              <a:t>k</a:t>
            </a:r>
            <a:r>
              <a:rPr lang="en-US" sz="1400" spc="55" dirty="0">
                <a:latin typeface="Tahoma"/>
                <a:cs typeface="Tahoma"/>
              </a:rPr>
              <a:t>ing</a:t>
            </a:r>
            <a:r>
              <a:rPr lang="en-US" sz="1400" spc="-90" dirty="0">
                <a:latin typeface="Tahoma"/>
                <a:cs typeface="Tahoma"/>
              </a:rPr>
              <a:t> </a:t>
            </a:r>
            <a:r>
              <a:rPr lang="en-US" sz="1400" spc="-35" dirty="0">
                <a:latin typeface="Tahoma"/>
                <a:cs typeface="Tahoma"/>
              </a:rPr>
              <a:t>f</a:t>
            </a:r>
            <a:r>
              <a:rPr lang="en-US" sz="1400" spc="30" dirty="0">
                <a:latin typeface="Tahoma"/>
                <a:cs typeface="Tahoma"/>
              </a:rPr>
              <a:t>ac</a:t>
            </a:r>
            <a:r>
              <a:rPr lang="en-US" sz="1400" spc="25" dirty="0">
                <a:latin typeface="Tahoma"/>
                <a:cs typeface="Tahoma"/>
              </a:rPr>
              <a:t>es  </a:t>
            </a:r>
            <a:r>
              <a:rPr lang="en-US" sz="1400" spc="30" dirty="0">
                <a:latin typeface="Tahoma"/>
                <a:cs typeface="Tahoma"/>
              </a:rPr>
              <a:t>u</a:t>
            </a:r>
            <a:r>
              <a:rPr lang="en-US" sz="1400" spc="35" dirty="0">
                <a:latin typeface="Tahoma"/>
                <a:cs typeface="Tahoma"/>
              </a:rPr>
              <a:t>n</a:t>
            </a:r>
            <a:r>
              <a:rPr lang="en-US" sz="1400" spc="-30" dirty="0">
                <a:latin typeface="Tahoma"/>
                <a:cs typeface="Tahoma"/>
              </a:rPr>
              <a:t>r</a:t>
            </a:r>
            <a:r>
              <a:rPr lang="en-US" sz="1400" spc="60" dirty="0">
                <a:latin typeface="Tahoma"/>
                <a:cs typeface="Tahoma"/>
              </a:rPr>
              <a:t>e</a:t>
            </a:r>
            <a:r>
              <a:rPr lang="en-US" sz="1400" spc="65" dirty="0">
                <a:latin typeface="Tahoma"/>
                <a:cs typeface="Tahoma"/>
              </a:rPr>
              <a:t>c</a:t>
            </a:r>
            <a:r>
              <a:rPr lang="en-US" sz="1400" spc="55" dirty="0">
                <a:latin typeface="Tahoma"/>
                <a:cs typeface="Tahoma"/>
              </a:rPr>
              <a:t>ogniz</a:t>
            </a:r>
            <a:r>
              <a:rPr lang="en-US" sz="1400" spc="60" dirty="0">
                <a:latin typeface="Tahoma"/>
                <a:cs typeface="Tahoma"/>
              </a:rPr>
              <a:t>a</a:t>
            </a:r>
            <a:r>
              <a:rPr lang="en-US" sz="1400" spc="55" dirty="0">
                <a:latin typeface="Tahoma"/>
                <a:cs typeface="Tahoma"/>
              </a:rPr>
              <a:t>b</a:t>
            </a:r>
            <a:r>
              <a:rPr lang="en-US" sz="1400" spc="20" dirty="0">
                <a:latin typeface="Tahoma"/>
                <a:cs typeface="Tahoma"/>
              </a:rPr>
              <a:t>l</a:t>
            </a:r>
            <a:r>
              <a:rPr lang="en-US" sz="1400" spc="65" dirty="0">
                <a:latin typeface="Tahoma"/>
                <a:cs typeface="Tahoma"/>
              </a:rPr>
              <a:t>e</a:t>
            </a:r>
            <a:r>
              <a:rPr lang="en-US" sz="1400" spc="-125" dirty="0">
                <a:latin typeface="Tahoma"/>
                <a:cs typeface="Tahoma"/>
              </a:rPr>
              <a:t> </a:t>
            </a:r>
            <a:r>
              <a:rPr lang="en-US" sz="1400" spc="35" dirty="0">
                <a:latin typeface="Tahoma"/>
                <a:cs typeface="Tahoma"/>
              </a:rPr>
              <a:t>to</a:t>
            </a:r>
            <a:r>
              <a:rPr lang="en-US" sz="1400" spc="-95" dirty="0">
                <a:latin typeface="Tahoma"/>
                <a:cs typeface="Tahoma"/>
              </a:rPr>
              <a:t> </a:t>
            </a:r>
            <a:r>
              <a:rPr lang="en-US" sz="1400" spc="5" dirty="0">
                <a:latin typeface="Tahoma"/>
                <a:cs typeface="Tahoma"/>
              </a:rPr>
              <a:t>a</a:t>
            </a:r>
            <a:r>
              <a:rPr lang="en-US" sz="1400" spc="125" dirty="0">
                <a:latin typeface="Tahoma"/>
                <a:cs typeface="Tahoma"/>
              </a:rPr>
              <a:t>d</a:t>
            </a:r>
            <a:r>
              <a:rPr lang="en-US" sz="1400" spc="20" dirty="0">
                <a:latin typeface="Tahoma"/>
                <a:cs typeface="Tahoma"/>
              </a:rPr>
              <a:t>van</a:t>
            </a:r>
            <a:r>
              <a:rPr lang="en-US" sz="1400" spc="25" dirty="0">
                <a:latin typeface="Tahoma"/>
                <a:cs typeface="Tahoma"/>
              </a:rPr>
              <a:t>c</a:t>
            </a:r>
            <a:r>
              <a:rPr lang="en-US" sz="1400" spc="90" dirty="0">
                <a:latin typeface="Tahoma"/>
                <a:cs typeface="Tahoma"/>
              </a:rPr>
              <a:t>ed</a:t>
            </a:r>
            <a:r>
              <a:rPr lang="en-US" sz="1400" spc="-130" dirty="0">
                <a:latin typeface="Tahoma"/>
                <a:cs typeface="Tahoma"/>
              </a:rPr>
              <a:t> </a:t>
            </a:r>
            <a:r>
              <a:rPr lang="en-US" sz="1400" spc="-15" dirty="0">
                <a:latin typeface="Tahoma"/>
                <a:cs typeface="Tahoma"/>
              </a:rPr>
              <a:t>A</a:t>
            </a:r>
            <a:r>
              <a:rPr lang="en-US" sz="1400" spc="-10" dirty="0">
                <a:latin typeface="Tahoma"/>
                <a:cs typeface="Tahoma"/>
              </a:rPr>
              <a:t>I</a:t>
            </a:r>
            <a:r>
              <a:rPr lang="en-US" sz="1400" spc="-105" dirty="0">
                <a:latin typeface="Tahoma"/>
                <a:cs typeface="Tahoma"/>
              </a:rPr>
              <a:t> </a:t>
            </a:r>
            <a:r>
              <a:rPr lang="en-US" sz="1400" spc="95" dirty="0">
                <a:latin typeface="Tahoma"/>
                <a:cs typeface="Tahoma"/>
              </a:rPr>
              <a:t>m</a:t>
            </a:r>
            <a:r>
              <a:rPr lang="en-US" sz="1400" spc="55" dirty="0">
                <a:latin typeface="Tahoma"/>
                <a:cs typeface="Tahoma"/>
              </a:rPr>
              <a:t>o</a:t>
            </a:r>
            <a:r>
              <a:rPr lang="en-US" sz="1400" spc="125" dirty="0">
                <a:latin typeface="Tahoma"/>
                <a:cs typeface="Tahoma"/>
              </a:rPr>
              <a:t>d</a:t>
            </a:r>
            <a:r>
              <a:rPr lang="en-US" sz="1400" spc="30" dirty="0">
                <a:latin typeface="Tahoma"/>
                <a:cs typeface="Tahoma"/>
              </a:rPr>
              <a:t>els</a:t>
            </a:r>
            <a:r>
              <a:rPr lang="en-US" sz="1400" spc="-100" dirty="0">
                <a:latin typeface="Tahoma"/>
                <a:cs typeface="Tahoma"/>
              </a:rPr>
              <a:t> </a:t>
            </a:r>
            <a:r>
              <a:rPr lang="en-US" sz="1400" spc="20" dirty="0">
                <a:latin typeface="Tahoma"/>
                <a:cs typeface="Tahoma"/>
              </a:rPr>
              <a:t>l</a:t>
            </a:r>
            <a:r>
              <a:rPr lang="en-US" sz="1400" spc="15" dirty="0">
                <a:latin typeface="Tahoma"/>
                <a:cs typeface="Tahoma"/>
              </a:rPr>
              <a:t>i</a:t>
            </a:r>
            <a:r>
              <a:rPr lang="en-US" sz="1400" spc="5" dirty="0">
                <a:latin typeface="Tahoma"/>
                <a:cs typeface="Tahoma"/>
              </a:rPr>
              <a:t>k</a:t>
            </a:r>
            <a:r>
              <a:rPr lang="en-US" sz="1400" spc="65" dirty="0">
                <a:latin typeface="Tahoma"/>
                <a:cs typeface="Tahoma"/>
              </a:rPr>
              <a:t>e</a:t>
            </a:r>
            <a:r>
              <a:rPr lang="en-US" sz="1400" spc="-125" dirty="0">
                <a:latin typeface="Tahoma"/>
                <a:cs typeface="Tahoma"/>
              </a:rPr>
              <a:t> </a:t>
            </a:r>
            <a:r>
              <a:rPr lang="en-US" sz="1400" spc="-5" dirty="0">
                <a:latin typeface="Tahoma"/>
                <a:cs typeface="Tahoma"/>
              </a:rPr>
              <a:t>Y</a:t>
            </a:r>
            <a:r>
              <a:rPr lang="en-US" sz="1400" spc="125" dirty="0">
                <a:latin typeface="Tahoma"/>
                <a:cs typeface="Tahoma"/>
              </a:rPr>
              <a:t>O</a:t>
            </a:r>
            <a:r>
              <a:rPr lang="en-US" sz="1400" spc="55" dirty="0">
                <a:latin typeface="Tahoma"/>
                <a:cs typeface="Tahoma"/>
              </a:rPr>
              <a:t>L</a:t>
            </a:r>
            <a:r>
              <a:rPr lang="en-US" sz="1400" spc="200" dirty="0">
                <a:latin typeface="Tahoma"/>
                <a:cs typeface="Tahoma"/>
              </a:rPr>
              <a:t>O</a:t>
            </a:r>
            <a:r>
              <a:rPr lang="en-US" sz="1400" spc="-105" dirty="0">
                <a:latin typeface="Tahoma"/>
                <a:cs typeface="Tahoma"/>
              </a:rPr>
              <a:t> </a:t>
            </a:r>
            <a:r>
              <a:rPr lang="en-US" sz="1400" spc="40" dirty="0">
                <a:latin typeface="Tahoma"/>
                <a:cs typeface="Tahoma"/>
              </a:rPr>
              <a:t>and  </a:t>
            </a:r>
            <a:r>
              <a:rPr lang="en-US" sz="1400" spc="60" dirty="0">
                <a:latin typeface="Tahoma"/>
                <a:cs typeface="Tahoma"/>
              </a:rPr>
              <a:t>MobileNet.</a:t>
            </a:r>
            <a:r>
              <a:rPr lang="en-US" sz="1400" spc="-155" dirty="0">
                <a:latin typeface="Tahoma"/>
                <a:cs typeface="Tahoma"/>
              </a:rPr>
              <a:t> </a:t>
            </a:r>
            <a:r>
              <a:rPr lang="en-US" sz="1400" spc="50" dirty="0">
                <a:latin typeface="Tahoma"/>
                <a:cs typeface="Tahoma"/>
              </a:rPr>
              <a:t>Multiple</a:t>
            </a:r>
            <a:r>
              <a:rPr lang="en-US" sz="1400" spc="-105" dirty="0">
                <a:latin typeface="Tahoma"/>
                <a:cs typeface="Tahoma"/>
              </a:rPr>
              <a:t> </a:t>
            </a:r>
            <a:r>
              <a:rPr lang="en-US" sz="1400" spc="40" dirty="0">
                <a:latin typeface="Tahoma"/>
                <a:cs typeface="Tahoma"/>
              </a:rPr>
              <a:t>blurring</a:t>
            </a:r>
            <a:r>
              <a:rPr lang="en-US" sz="1400" spc="-110" dirty="0">
                <a:latin typeface="Tahoma"/>
                <a:cs typeface="Tahoma"/>
              </a:rPr>
              <a:t> </a:t>
            </a:r>
            <a:r>
              <a:rPr lang="en-US" sz="1400" spc="40" dirty="0">
                <a:latin typeface="Tahoma"/>
                <a:cs typeface="Tahoma"/>
              </a:rPr>
              <a:t>techniques</a:t>
            </a:r>
            <a:r>
              <a:rPr lang="en-US" sz="1400" spc="-105" dirty="0">
                <a:latin typeface="Tahoma"/>
                <a:cs typeface="Tahoma"/>
              </a:rPr>
              <a:t> </a:t>
            </a:r>
            <a:r>
              <a:rPr lang="en-US" sz="1400" spc="20" dirty="0">
                <a:latin typeface="Tahoma"/>
                <a:cs typeface="Tahoma"/>
              </a:rPr>
              <a:t>may</a:t>
            </a:r>
            <a:r>
              <a:rPr lang="en-US" sz="1400" spc="-75" dirty="0">
                <a:latin typeface="Tahoma"/>
                <a:cs typeface="Tahoma"/>
              </a:rPr>
              <a:t> </a:t>
            </a:r>
            <a:r>
              <a:rPr lang="en-US" sz="1400" spc="95" dirty="0">
                <a:latin typeface="Tahoma"/>
                <a:cs typeface="Tahoma"/>
              </a:rPr>
              <a:t>be</a:t>
            </a:r>
            <a:r>
              <a:rPr lang="en-US" sz="1400" spc="-90" dirty="0">
                <a:latin typeface="Tahoma"/>
                <a:cs typeface="Tahoma"/>
              </a:rPr>
              <a:t> </a:t>
            </a:r>
            <a:r>
              <a:rPr lang="en-US" sz="1400" spc="65" dirty="0">
                <a:latin typeface="Tahoma"/>
                <a:cs typeface="Tahoma"/>
              </a:rPr>
              <a:t>applied</a:t>
            </a:r>
            <a:r>
              <a:rPr lang="en-US" sz="1400" spc="-90" dirty="0">
                <a:latin typeface="Tahoma"/>
                <a:cs typeface="Tahoma"/>
              </a:rPr>
              <a:t> </a:t>
            </a:r>
            <a:r>
              <a:rPr lang="en-US" sz="1400" spc="35" dirty="0">
                <a:latin typeface="Tahoma"/>
                <a:cs typeface="Tahoma"/>
              </a:rPr>
              <a:t>to </a:t>
            </a:r>
            <a:r>
              <a:rPr lang="en-US" sz="1400" spc="-420" dirty="0">
                <a:latin typeface="Tahoma"/>
                <a:cs typeface="Tahoma"/>
              </a:rPr>
              <a:t> </a:t>
            </a:r>
            <a:r>
              <a:rPr lang="en-US" sz="1400" spc="25" dirty="0">
                <a:latin typeface="Tahoma"/>
                <a:cs typeface="Tahoma"/>
              </a:rPr>
              <a:t>ensure </a:t>
            </a:r>
            <a:r>
              <a:rPr lang="en-US" sz="1400" spc="30" dirty="0">
                <a:latin typeface="Tahoma"/>
                <a:cs typeface="Tahoma"/>
              </a:rPr>
              <a:t>the individual privacy is protected </a:t>
            </a:r>
            <a:r>
              <a:rPr lang="en-US" sz="1400" spc="55" dirty="0">
                <a:latin typeface="Tahoma"/>
                <a:cs typeface="Tahoma"/>
              </a:rPr>
              <a:t>by </a:t>
            </a:r>
            <a:r>
              <a:rPr lang="en-US" sz="1400" spc="40" dirty="0">
                <a:latin typeface="Tahoma"/>
                <a:cs typeface="Tahoma"/>
              </a:rPr>
              <a:t>blurring </a:t>
            </a:r>
            <a:r>
              <a:rPr lang="en-US" sz="1400" spc="15" dirty="0">
                <a:latin typeface="Tahoma"/>
                <a:cs typeface="Tahoma"/>
              </a:rPr>
              <a:t>faces </a:t>
            </a:r>
            <a:r>
              <a:rPr lang="en-US" sz="1400" spc="30" dirty="0">
                <a:latin typeface="Tahoma"/>
                <a:cs typeface="Tahoma"/>
              </a:rPr>
              <a:t>of </a:t>
            </a:r>
            <a:r>
              <a:rPr lang="en-US" sz="1400" spc="5" dirty="0">
                <a:latin typeface="Tahoma"/>
                <a:cs typeface="Tahoma"/>
              </a:rPr>
              <a:t>non- </a:t>
            </a:r>
            <a:r>
              <a:rPr lang="en-US" sz="1400" spc="10" dirty="0">
                <a:latin typeface="Tahoma"/>
                <a:cs typeface="Tahoma"/>
              </a:rPr>
              <a:t> </a:t>
            </a:r>
            <a:r>
              <a:rPr lang="en-US" sz="1400" spc="40" dirty="0">
                <a:latin typeface="Tahoma"/>
                <a:cs typeface="Tahoma"/>
              </a:rPr>
              <a:t>consenting</a:t>
            </a:r>
            <a:r>
              <a:rPr lang="en-US" sz="1400" spc="-120" dirty="0">
                <a:latin typeface="Tahoma"/>
                <a:cs typeface="Tahoma"/>
              </a:rPr>
              <a:t> </a:t>
            </a:r>
            <a:r>
              <a:rPr lang="en-US" sz="1400" spc="30" dirty="0">
                <a:latin typeface="Tahoma"/>
                <a:cs typeface="Tahoma"/>
              </a:rPr>
              <a:t>individuals.</a:t>
            </a:r>
          </a:p>
          <a:p>
            <a:pPr marL="12700" marR="5080" algn="l">
              <a:spcBef>
                <a:spcPts val="105"/>
              </a:spcBef>
            </a:pPr>
            <a:endParaRPr lang="en-US" sz="1400" spc="30" dirty="0">
              <a:latin typeface="Tahoma"/>
              <a:cs typeface="Tahoma"/>
            </a:endParaRPr>
          </a:p>
          <a:p>
            <a:pPr marL="12700" marR="5080" algn="l">
              <a:spcBef>
                <a:spcPts val="105"/>
              </a:spcBef>
            </a:pPr>
            <a:r>
              <a:rPr lang="en-US" sz="1400" spc="-140" dirty="0">
                <a:latin typeface="Tahoma"/>
                <a:cs typeface="Tahoma"/>
              </a:rPr>
              <a:t> </a:t>
            </a:r>
            <a:r>
              <a:rPr lang="en-US" sz="1400" spc="50" dirty="0">
                <a:latin typeface="Tahoma"/>
                <a:cs typeface="Tahoma"/>
              </a:rPr>
              <a:t>Despite</a:t>
            </a:r>
            <a:r>
              <a:rPr lang="en-US" sz="1400" spc="-110" dirty="0">
                <a:latin typeface="Tahoma"/>
                <a:cs typeface="Tahoma"/>
              </a:rPr>
              <a:t> </a:t>
            </a:r>
            <a:r>
              <a:rPr lang="en-US" sz="1400" spc="25" dirty="0">
                <a:latin typeface="Tahoma"/>
                <a:cs typeface="Tahoma"/>
              </a:rPr>
              <a:t>the</a:t>
            </a:r>
            <a:r>
              <a:rPr lang="en-US" sz="1400" spc="-100" dirty="0">
                <a:latin typeface="Tahoma"/>
                <a:cs typeface="Tahoma"/>
              </a:rPr>
              <a:t> </a:t>
            </a:r>
            <a:r>
              <a:rPr lang="en-US" sz="1400" spc="30" dirty="0">
                <a:latin typeface="Tahoma"/>
                <a:cs typeface="Tahoma"/>
              </a:rPr>
              <a:t>blurring,</a:t>
            </a:r>
            <a:r>
              <a:rPr lang="en-US" sz="1400" spc="-150" dirty="0">
                <a:latin typeface="Tahoma"/>
                <a:cs typeface="Tahoma"/>
              </a:rPr>
              <a:t> </a:t>
            </a:r>
            <a:r>
              <a:rPr lang="en-US" sz="1400" spc="55" dirty="0">
                <a:latin typeface="Tahoma"/>
                <a:cs typeface="Tahoma"/>
              </a:rPr>
              <a:t>image</a:t>
            </a:r>
            <a:r>
              <a:rPr lang="en-US" sz="1400" spc="-80" dirty="0">
                <a:latin typeface="Tahoma"/>
                <a:cs typeface="Tahoma"/>
              </a:rPr>
              <a:t> </a:t>
            </a:r>
            <a:r>
              <a:rPr lang="en-US" sz="1400" spc="20" dirty="0">
                <a:latin typeface="Tahoma"/>
                <a:cs typeface="Tahoma"/>
              </a:rPr>
              <a:t>quality </a:t>
            </a:r>
            <a:r>
              <a:rPr lang="en-US" sz="1400" spc="25" dirty="0">
                <a:latin typeface="Tahoma"/>
                <a:cs typeface="Tahoma"/>
              </a:rPr>
              <a:t> </a:t>
            </a:r>
            <a:r>
              <a:rPr lang="en-US" sz="1400" spc="20" dirty="0">
                <a:latin typeface="Tahoma"/>
                <a:cs typeface="Tahoma"/>
              </a:rPr>
              <a:t>remains </a:t>
            </a:r>
            <a:r>
              <a:rPr lang="en-US" sz="1400" dirty="0">
                <a:latin typeface="Tahoma"/>
                <a:cs typeface="Tahoma"/>
              </a:rPr>
              <a:t>intact, </a:t>
            </a:r>
            <a:r>
              <a:rPr lang="en-US" sz="1400" spc="30" dirty="0">
                <a:latin typeface="Tahoma"/>
                <a:cs typeface="Tahoma"/>
              </a:rPr>
              <a:t>maintaining </a:t>
            </a:r>
            <a:r>
              <a:rPr lang="en-US" sz="1400" spc="20" dirty="0">
                <a:latin typeface="Tahoma"/>
                <a:cs typeface="Tahoma"/>
              </a:rPr>
              <a:t>integrity </a:t>
            </a:r>
            <a:r>
              <a:rPr lang="en-US" sz="1400" spc="30" dirty="0">
                <a:latin typeface="Tahoma"/>
                <a:cs typeface="Tahoma"/>
              </a:rPr>
              <a:t>while </a:t>
            </a:r>
            <a:r>
              <a:rPr lang="en-US" sz="1400" spc="45" dirty="0">
                <a:latin typeface="Tahoma"/>
                <a:cs typeface="Tahoma"/>
              </a:rPr>
              <a:t>enhancing </a:t>
            </a:r>
            <a:r>
              <a:rPr lang="en-US" sz="1400" spc="50" dirty="0">
                <a:latin typeface="Tahoma"/>
                <a:cs typeface="Tahoma"/>
              </a:rPr>
              <a:t> </a:t>
            </a:r>
            <a:r>
              <a:rPr lang="en-US" sz="1400" spc="45" dirty="0">
                <a:latin typeface="Tahoma"/>
                <a:cs typeface="Tahoma"/>
              </a:rPr>
              <a:t>digital</a:t>
            </a:r>
            <a:r>
              <a:rPr lang="en-US" sz="1400" spc="-100" dirty="0">
                <a:latin typeface="Tahoma"/>
                <a:cs typeface="Tahoma"/>
              </a:rPr>
              <a:t> </a:t>
            </a:r>
            <a:r>
              <a:rPr lang="en-US" sz="1400" spc="5" dirty="0">
                <a:latin typeface="Tahoma"/>
                <a:cs typeface="Tahoma"/>
              </a:rPr>
              <a:t>privacy.</a:t>
            </a:r>
          </a:p>
          <a:p>
            <a:pPr marL="12700" marR="5080" algn="l">
              <a:spcBef>
                <a:spcPts val="105"/>
              </a:spcBef>
            </a:pPr>
            <a:endParaRPr lang="en-US" sz="1400" spc="5" dirty="0">
              <a:latin typeface="Tahoma"/>
              <a:cs typeface="Tahoma"/>
            </a:endParaRPr>
          </a:p>
          <a:p>
            <a:pPr marL="12700" marR="5080" algn="l">
              <a:spcBef>
                <a:spcPts val="105"/>
              </a:spcBef>
            </a:pPr>
            <a:r>
              <a:rPr lang="en-US" sz="1400" spc="-40" dirty="0">
                <a:latin typeface="Tahoma"/>
                <a:cs typeface="Tahoma"/>
              </a:rPr>
              <a:t>T</a:t>
            </a:r>
            <a:r>
              <a:rPr lang="en-US" sz="1400" spc="20" dirty="0">
                <a:latin typeface="Tahoma"/>
                <a:cs typeface="Tahoma"/>
              </a:rPr>
              <a:t>his</a:t>
            </a:r>
            <a:r>
              <a:rPr lang="en-US" sz="1400" spc="-90" dirty="0">
                <a:latin typeface="Tahoma"/>
                <a:cs typeface="Tahoma"/>
              </a:rPr>
              <a:t> </a:t>
            </a:r>
            <a:r>
              <a:rPr lang="en-US" sz="1400" spc="110" dirty="0">
                <a:latin typeface="Tahoma"/>
                <a:cs typeface="Tahoma"/>
              </a:rPr>
              <a:t>p</a:t>
            </a:r>
            <a:r>
              <a:rPr lang="en-US" sz="1400" spc="-15" dirty="0">
                <a:latin typeface="Tahoma"/>
                <a:cs typeface="Tahoma"/>
              </a:rPr>
              <a:t>r</a:t>
            </a:r>
            <a:r>
              <a:rPr lang="en-US" sz="1400" spc="30" dirty="0">
                <a:latin typeface="Tahoma"/>
                <a:cs typeface="Tahoma"/>
              </a:rPr>
              <a:t>ac</a:t>
            </a:r>
            <a:r>
              <a:rPr lang="en-US" sz="1400" spc="20" dirty="0">
                <a:latin typeface="Tahoma"/>
                <a:cs typeface="Tahoma"/>
              </a:rPr>
              <a:t>tic</a:t>
            </a:r>
            <a:r>
              <a:rPr lang="en-US" sz="1400" spc="25" dirty="0">
                <a:latin typeface="Tahoma"/>
                <a:cs typeface="Tahoma"/>
              </a:rPr>
              <a:t>a</a:t>
            </a:r>
            <a:r>
              <a:rPr lang="en-US" sz="1400" spc="10" dirty="0">
                <a:latin typeface="Tahoma"/>
                <a:cs typeface="Tahoma"/>
              </a:rPr>
              <a:t>l</a:t>
            </a:r>
            <a:r>
              <a:rPr lang="en-US" sz="1400" spc="-125" dirty="0">
                <a:latin typeface="Tahoma"/>
                <a:cs typeface="Tahoma"/>
              </a:rPr>
              <a:t> </a:t>
            </a:r>
            <a:r>
              <a:rPr lang="en-US" sz="1400" spc="25" dirty="0">
                <a:latin typeface="Tahoma"/>
                <a:cs typeface="Tahoma"/>
              </a:rPr>
              <a:t>t</a:t>
            </a:r>
            <a:r>
              <a:rPr lang="en-US" sz="1400" spc="40" dirty="0">
                <a:latin typeface="Tahoma"/>
                <a:cs typeface="Tahoma"/>
              </a:rPr>
              <a:t>o</a:t>
            </a:r>
            <a:r>
              <a:rPr lang="en-US" sz="1400" spc="65" dirty="0">
                <a:latin typeface="Tahoma"/>
                <a:cs typeface="Tahoma"/>
              </a:rPr>
              <a:t>ol</a:t>
            </a:r>
            <a:r>
              <a:rPr lang="en-US" sz="1400" spc="-100" dirty="0">
                <a:latin typeface="Tahoma"/>
                <a:cs typeface="Tahoma"/>
              </a:rPr>
              <a:t> </a:t>
            </a:r>
            <a:r>
              <a:rPr lang="en-US" sz="1400" spc="25" dirty="0">
                <a:latin typeface="Tahoma"/>
                <a:cs typeface="Tahoma"/>
              </a:rPr>
              <a:t>w</a:t>
            </a:r>
            <a:r>
              <a:rPr lang="en-US" sz="1400" spc="-5" dirty="0">
                <a:latin typeface="Tahoma"/>
                <a:cs typeface="Tahoma"/>
              </a:rPr>
              <a:t>i</a:t>
            </a:r>
            <a:r>
              <a:rPr lang="en-US" sz="1400" spc="20" dirty="0">
                <a:latin typeface="Tahoma"/>
                <a:cs typeface="Tahoma"/>
              </a:rPr>
              <a:t>l</a:t>
            </a:r>
            <a:r>
              <a:rPr lang="en-US" sz="1400" spc="30" dirty="0">
                <a:latin typeface="Tahoma"/>
                <a:cs typeface="Tahoma"/>
              </a:rPr>
              <a:t>l</a:t>
            </a:r>
            <a:r>
              <a:rPr lang="en-US" sz="1400" spc="-85" dirty="0">
                <a:latin typeface="Tahoma"/>
                <a:cs typeface="Tahoma"/>
              </a:rPr>
              <a:t> </a:t>
            </a:r>
            <a:r>
              <a:rPr lang="en-US" sz="1400" spc="55" dirty="0">
                <a:latin typeface="Tahoma"/>
                <a:cs typeface="Tahoma"/>
              </a:rPr>
              <a:t>empower</a:t>
            </a:r>
            <a:r>
              <a:rPr lang="en-US" sz="1400" spc="-95" dirty="0">
                <a:latin typeface="Tahoma"/>
                <a:cs typeface="Tahoma"/>
              </a:rPr>
              <a:t> </a:t>
            </a:r>
            <a:r>
              <a:rPr lang="en-US" sz="1400" spc="95" dirty="0">
                <a:latin typeface="Tahoma"/>
                <a:cs typeface="Tahoma"/>
              </a:rPr>
              <a:t>peop</a:t>
            </a:r>
            <a:r>
              <a:rPr lang="en-US" sz="1400" spc="30" dirty="0">
                <a:latin typeface="Tahoma"/>
                <a:cs typeface="Tahoma"/>
              </a:rPr>
              <a:t>l</a:t>
            </a:r>
            <a:r>
              <a:rPr lang="en-US" sz="1400" spc="65" dirty="0">
                <a:latin typeface="Tahoma"/>
                <a:cs typeface="Tahoma"/>
              </a:rPr>
              <a:t>e</a:t>
            </a:r>
            <a:r>
              <a:rPr lang="en-US" sz="1400" spc="-100" dirty="0">
                <a:latin typeface="Tahoma"/>
                <a:cs typeface="Tahoma"/>
              </a:rPr>
              <a:t> </a:t>
            </a:r>
            <a:r>
              <a:rPr lang="en-US" sz="1400" spc="35" dirty="0">
                <a:latin typeface="Tahoma"/>
                <a:cs typeface="Tahoma"/>
              </a:rPr>
              <a:t>to</a:t>
            </a:r>
            <a:r>
              <a:rPr lang="en-US" sz="1400" spc="-95" dirty="0">
                <a:latin typeface="Tahoma"/>
                <a:cs typeface="Tahoma"/>
              </a:rPr>
              <a:t> </a:t>
            </a:r>
            <a:r>
              <a:rPr lang="en-US" sz="1400" spc="55" dirty="0">
                <a:latin typeface="Tahoma"/>
                <a:cs typeface="Tahoma"/>
              </a:rPr>
              <a:t>c</a:t>
            </a:r>
            <a:r>
              <a:rPr lang="en-US" sz="1400" spc="25" dirty="0">
                <a:latin typeface="Tahoma"/>
                <a:cs typeface="Tahoma"/>
              </a:rPr>
              <a:t>ont</a:t>
            </a:r>
            <a:r>
              <a:rPr lang="en-US" sz="1400" spc="-10" dirty="0">
                <a:latin typeface="Tahoma"/>
                <a:cs typeface="Tahoma"/>
              </a:rPr>
              <a:t>r</a:t>
            </a:r>
            <a:r>
              <a:rPr lang="en-US" sz="1400" spc="65" dirty="0">
                <a:latin typeface="Tahoma"/>
                <a:cs typeface="Tahoma"/>
              </a:rPr>
              <a:t>ol</a:t>
            </a:r>
            <a:r>
              <a:rPr lang="en-US" sz="1400" spc="-125" dirty="0">
                <a:latin typeface="Tahoma"/>
                <a:cs typeface="Tahoma"/>
              </a:rPr>
              <a:t> </a:t>
            </a:r>
            <a:r>
              <a:rPr lang="en-US" sz="1400" spc="20" dirty="0">
                <a:latin typeface="Tahoma"/>
                <a:cs typeface="Tahoma"/>
              </a:rPr>
              <a:t>their  </a:t>
            </a:r>
            <a:r>
              <a:rPr lang="en-US" sz="1400" spc="45" dirty="0">
                <a:latin typeface="Tahoma"/>
                <a:cs typeface="Tahoma"/>
              </a:rPr>
              <a:t>online</a:t>
            </a:r>
            <a:r>
              <a:rPr lang="en-US" sz="1400" spc="-95" dirty="0">
                <a:latin typeface="Tahoma"/>
                <a:cs typeface="Tahoma"/>
              </a:rPr>
              <a:t> </a:t>
            </a:r>
            <a:r>
              <a:rPr lang="en-US" sz="1400" spc="20" dirty="0">
                <a:latin typeface="Tahoma"/>
                <a:cs typeface="Tahoma"/>
              </a:rPr>
              <a:t>identities,</a:t>
            </a:r>
            <a:r>
              <a:rPr lang="en-US" sz="1400" spc="-150" dirty="0">
                <a:latin typeface="Tahoma"/>
                <a:cs typeface="Tahoma"/>
              </a:rPr>
              <a:t> </a:t>
            </a:r>
            <a:r>
              <a:rPr lang="en-US" sz="1400" spc="50" dirty="0">
                <a:latin typeface="Tahoma"/>
                <a:cs typeface="Tahoma"/>
              </a:rPr>
              <a:t>reduce</a:t>
            </a:r>
            <a:r>
              <a:rPr lang="en-US" sz="1400" spc="-120" dirty="0">
                <a:latin typeface="Tahoma"/>
                <a:cs typeface="Tahoma"/>
              </a:rPr>
              <a:t> </a:t>
            </a:r>
            <a:r>
              <a:rPr lang="en-US" sz="1400" spc="30" dirty="0">
                <a:latin typeface="Tahoma"/>
                <a:cs typeface="Tahoma"/>
              </a:rPr>
              <a:t>unauthorized</a:t>
            </a:r>
            <a:r>
              <a:rPr lang="en-US" sz="1400" spc="-125" dirty="0">
                <a:latin typeface="Tahoma"/>
                <a:cs typeface="Tahoma"/>
              </a:rPr>
              <a:t> </a:t>
            </a:r>
            <a:r>
              <a:rPr lang="en-US" sz="1400" spc="25" dirty="0">
                <a:latin typeface="Tahoma"/>
                <a:cs typeface="Tahoma"/>
              </a:rPr>
              <a:t>face</a:t>
            </a:r>
            <a:r>
              <a:rPr lang="en-US" sz="1400" spc="-95" dirty="0">
                <a:latin typeface="Tahoma"/>
                <a:cs typeface="Tahoma"/>
              </a:rPr>
              <a:t> </a:t>
            </a:r>
            <a:r>
              <a:rPr lang="en-US" sz="1400" spc="10" dirty="0">
                <a:latin typeface="Tahoma"/>
                <a:cs typeface="Tahoma"/>
              </a:rPr>
              <a:t>visibility,</a:t>
            </a:r>
            <a:r>
              <a:rPr lang="en-US" sz="1400" spc="-125" dirty="0">
                <a:latin typeface="Tahoma"/>
                <a:cs typeface="Tahoma"/>
              </a:rPr>
              <a:t> </a:t>
            </a:r>
            <a:r>
              <a:rPr lang="en-US" sz="1400" spc="50" dirty="0">
                <a:latin typeface="Tahoma"/>
                <a:cs typeface="Tahoma"/>
              </a:rPr>
              <a:t>and </a:t>
            </a:r>
            <a:r>
              <a:rPr lang="en-US" sz="1400" spc="-420" dirty="0">
                <a:latin typeface="Tahoma"/>
                <a:cs typeface="Tahoma"/>
              </a:rPr>
              <a:t> </a:t>
            </a:r>
            <a:r>
              <a:rPr lang="en-US" sz="1400" spc="25" dirty="0">
                <a:latin typeface="Tahoma"/>
                <a:cs typeface="Tahoma"/>
              </a:rPr>
              <a:t>increase </a:t>
            </a:r>
            <a:r>
              <a:rPr lang="en-US" sz="1400" spc="35" dirty="0">
                <a:latin typeface="Tahoma"/>
                <a:cs typeface="Tahoma"/>
              </a:rPr>
              <a:t>community </a:t>
            </a:r>
            <a:r>
              <a:rPr lang="en-US" sz="1400" spc="-15" dirty="0">
                <a:latin typeface="Tahoma"/>
                <a:cs typeface="Tahoma"/>
              </a:rPr>
              <a:t>safety. </a:t>
            </a:r>
            <a:r>
              <a:rPr lang="en-US" sz="1400" spc="20" dirty="0">
                <a:latin typeface="Tahoma"/>
                <a:cs typeface="Tahoma"/>
              </a:rPr>
              <a:t>The </a:t>
            </a:r>
            <a:r>
              <a:rPr lang="en-US" sz="1400" spc="30" dirty="0">
                <a:latin typeface="Tahoma"/>
                <a:cs typeface="Tahoma"/>
              </a:rPr>
              <a:t>project's </a:t>
            </a:r>
            <a:r>
              <a:rPr lang="en-US" sz="1400" spc="45" dirty="0">
                <a:latin typeface="Tahoma"/>
                <a:cs typeface="Tahoma"/>
              </a:rPr>
              <a:t>outcomes </a:t>
            </a:r>
            <a:r>
              <a:rPr lang="en-US" sz="1400" spc="20" dirty="0">
                <a:latin typeface="Tahoma"/>
                <a:cs typeface="Tahoma"/>
              </a:rPr>
              <a:t>will </a:t>
            </a:r>
            <a:r>
              <a:rPr lang="en-US" sz="1400" spc="-425" dirty="0">
                <a:latin typeface="Tahoma"/>
                <a:cs typeface="Tahoma"/>
              </a:rPr>
              <a:t> </a:t>
            </a:r>
            <a:r>
              <a:rPr lang="en-US" sz="1400" spc="40" dirty="0">
                <a:latin typeface="Tahoma"/>
                <a:cs typeface="Tahoma"/>
              </a:rPr>
              <a:t>advance </a:t>
            </a:r>
            <a:r>
              <a:rPr lang="en-US" sz="1400" spc="10" dirty="0">
                <a:latin typeface="Tahoma"/>
                <a:cs typeface="Tahoma"/>
              </a:rPr>
              <a:t>AI-driven </a:t>
            </a:r>
            <a:r>
              <a:rPr lang="en-US" sz="1400" spc="20" dirty="0">
                <a:latin typeface="Tahoma"/>
                <a:cs typeface="Tahoma"/>
              </a:rPr>
              <a:t>privacy </a:t>
            </a:r>
            <a:r>
              <a:rPr lang="en-US" sz="1400" spc="40" dirty="0">
                <a:latin typeface="Tahoma"/>
                <a:cs typeface="Tahoma"/>
              </a:rPr>
              <a:t>protection </a:t>
            </a:r>
            <a:r>
              <a:rPr lang="en-US" sz="1400" spc="10" dirty="0">
                <a:latin typeface="Tahoma"/>
                <a:cs typeface="Tahoma"/>
              </a:rPr>
              <a:t>strategies, </a:t>
            </a:r>
            <a:r>
              <a:rPr lang="en-US" sz="1400" spc="20" dirty="0">
                <a:latin typeface="Tahoma"/>
                <a:cs typeface="Tahoma"/>
              </a:rPr>
              <a:t>setting </a:t>
            </a:r>
            <a:r>
              <a:rPr lang="en-US" sz="1400" spc="-425" dirty="0">
                <a:latin typeface="Tahoma"/>
                <a:cs typeface="Tahoma"/>
              </a:rPr>
              <a:t> </a:t>
            </a:r>
            <a:r>
              <a:rPr lang="en-US" sz="1400" spc="45" dirty="0">
                <a:latin typeface="Tahoma"/>
                <a:cs typeface="Tahoma"/>
              </a:rPr>
              <a:t>ne</a:t>
            </a:r>
            <a:r>
              <a:rPr lang="en-US" sz="1400" spc="5" dirty="0">
                <a:latin typeface="Tahoma"/>
                <a:cs typeface="Tahoma"/>
              </a:rPr>
              <a:t>w</a:t>
            </a:r>
            <a:r>
              <a:rPr lang="en-US" sz="1400" spc="-90" dirty="0">
                <a:latin typeface="Tahoma"/>
                <a:cs typeface="Tahoma"/>
              </a:rPr>
              <a:t> </a:t>
            </a:r>
            <a:r>
              <a:rPr lang="en-US" sz="1400" spc="-5" dirty="0">
                <a:latin typeface="Tahoma"/>
                <a:cs typeface="Tahoma"/>
              </a:rPr>
              <a:t>st</a:t>
            </a:r>
            <a:r>
              <a:rPr lang="en-US" sz="1400" spc="-15" dirty="0">
                <a:latin typeface="Tahoma"/>
                <a:cs typeface="Tahoma"/>
              </a:rPr>
              <a:t>a</a:t>
            </a:r>
            <a:r>
              <a:rPr lang="en-US" sz="1400" spc="70" dirty="0">
                <a:latin typeface="Tahoma"/>
                <a:cs typeface="Tahoma"/>
              </a:rPr>
              <a:t>n</a:t>
            </a:r>
            <a:r>
              <a:rPr lang="en-US" sz="1400" spc="80" dirty="0">
                <a:latin typeface="Tahoma"/>
                <a:cs typeface="Tahoma"/>
              </a:rPr>
              <a:t>d</a:t>
            </a:r>
            <a:r>
              <a:rPr lang="en-US" sz="1400" dirty="0">
                <a:latin typeface="Tahoma"/>
                <a:cs typeface="Tahoma"/>
              </a:rPr>
              <a:t>a</a:t>
            </a:r>
            <a:r>
              <a:rPr lang="en-US" sz="1400" spc="-25" dirty="0">
                <a:latin typeface="Tahoma"/>
                <a:cs typeface="Tahoma"/>
              </a:rPr>
              <a:t>r</a:t>
            </a:r>
            <a:r>
              <a:rPr lang="en-US" sz="1400" spc="125" dirty="0">
                <a:latin typeface="Tahoma"/>
                <a:cs typeface="Tahoma"/>
              </a:rPr>
              <a:t>d</a:t>
            </a:r>
            <a:r>
              <a:rPr lang="en-US" sz="1400" spc="-5" dirty="0">
                <a:latin typeface="Tahoma"/>
                <a:cs typeface="Tahoma"/>
              </a:rPr>
              <a:t>s</a:t>
            </a:r>
            <a:r>
              <a:rPr lang="en-US" sz="1400" spc="-110" dirty="0">
                <a:latin typeface="Tahoma"/>
                <a:cs typeface="Tahoma"/>
              </a:rPr>
              <a:t> </a:t>
            </a:r>
            <a:r>
              <a:rPr lang="en-US" sz="1400" spc="30" dirty="0">
                <a:latin typeface="Tahoma"/>
                <a:cs typeface="Tahoma"/>
              </a:rPr>
              <a:t>in</a:t>
            </a:r>
            <a:r>
              <a:rPr lang="en-US" sz="1400" spc="-90" dirty="0">
                <a:latin typeface="Tahoma"/>
                <a:cs typeface="Tahoma"/>
              </a:rPr>
              <a:t> </a:t>
            </a:r>
            <a:r>
              <a:rPr lang="en-US" sz="1400" spc="-30" dirty="0">
                <a:latin typeface="Tahoma"/>
                <a:cs typeface="Tahoma"/>
              </a:rPr>
              <a:t>t</a:t>
            </a:r>
            <a:r>
              <a:rPr lang="en-US" sz="1400" spc="20" dirty="0">
                <a:latin typeface="Tahoma"/>
                <a:cs typeface="Tahoma"/>
              </a:rPr>
              <a:t>his</a:t>
            </a:r>
            <a:r>
              <a:rPr lang="en-US" sz="1400" spc="-90" dirty="0">
                <a:latin typeface="Tahoma"/>
                <a:cs typeface="Tahoma"/>
              </a:rPr>
              <a:t> </a:t>
            </a:r>
            <a:r>
              <a:rPr lang="en-US" sz="1400" spc="55" dirty="0">
                <a:latin typeface="Tahoma"/>
                <a:cs typeface="Tahoma"/>
              </a:rPr>
              <a:t>c</a:t>
            </a:r>
            <a:r>
              <a:rPr lang="en-US" sz="1400" spc="15" dirty="0">
                <a:latin typeface="Tahoma"/>
                <a:cs typeface="Tahoma"/>
              </a:rPr>
              <a:t>r</a:t>
            </a:r>
            <a:r>
              <a:rPr lang="en-US" sz="1400" spc="5" dirty="0">
                <a:latin typeface="Tahoma"/>
                <a:cs typeface="Tahoma"/>
              </a:rPr>
              <a:t>i</a:t>
            </a:r>
            <a:r>
              <a:rPr lang="en-US" sz="1400" spc="20" dirty="0">
                <a:latin typeface="Tahoma"/>
                <a:cs typeface="Tahoma"/>
              </a:rPr>
              <a:t>tic</a:t>
            </a:r>
            <a:r>
              <a:rPr lang="en-US" sz="1400" spc="25" dirty="0">
                <a:latin typeface="Tahoma"/>
                <a:cs typeface="Tahoma"/>
              </a:rPr>
              <a:t>a</a:t>
            </a:r>
            <a:r>
              <a:rPr lang="en-US" sz="1400" spc="10" dirty="0">
                <a:latin typeface="Tahoma"/>
                <a:cs typeface="Tahoma"/>
              </a:rPr>
              <a:t>l</a:t>
            </a:r>
            <a:r>
              <a:rPr lang="en-US" sz="1400" spc="-114" dirty="0">
                <a:latin typeface="Tahoma"/>
                <a:cs typeface="Tahoma"/>
              </a:rPr>
              <a:t> </a:t>
            </a:r>
            <a:r>
              <a:rPr lang="en-US" sz="1400" spc="-35" dirty="0">
                <a:latin typeface="Tahoma"/>
                <a:cs typeface="Tahoma"/>
              </a:rPr>
              <a:t>f</a:t>
            </a:r>
            <a:r>
              <a:rPr lang="en-US" sz="1400" spc="50" dirty="0">
                <a:latin typeface="Tahoma"/>
                <a:cs typeface="Tahoma"/>
              </a:rPr>
              <a:t>ie</a:t>
            </a:r>
            <a:r>
              <a:rPr lang="en-US" sz="1400" spc="20" dirty="0">
                <a:latin typeface="Tahoma"/>
                <a:cs typeface="Tahoma"/>
              </a:rPr>
              <a:t>l</a:t>
            </a:r>
            <a:r>
              <a:rPr lang="en-US" sz="1400" spc="125" dirty="0">
                <a:latin typeface="Tahoma"/>
                <a:cs typeface="Tahoma"/>
              </a:rPr>
              <a:t>d</a:t>
            </a:r>
            <a:r>
              <a:rPr lang="en-US" sz="1400" spc="-60" dirty="0">
                <a:latin typeface="Tahoma"/>
                <a:cs typeface="Tahoma"/>
              </a:rPr>
              <a:t>.</a:t>
            </a:r>
            <a:endParaRPr lang="en-US" sz="1400" dirty="0">
              <a:latin typeface="Tahoma"/>
              <a:cs typeface="Tahoma"/>
            </a:endParaRPr>
          </a:p>
          <a:p>
            <a:pPr marL="12700" marR="5080" algn="l">
              <a:spcBef>
                <a:spcPts val="105"/>
              </a:spcBef>
            </a:pPr>
            <a:endParaRPr lang="en-US" sz="1400" dirty="0">
              <a:latin typeface="Tahoma"/>
              <a:cs typeface="Tahoma"/>
            </a:endParaRPr>
          </a:p>
          <a:p>
            <a:pPr marL="12700" marR="5080" algn="l">
              <a:spcBef>
                <a:spcPts val="105"/>
              </a:spcBef>
            </a:pPr>
            <a:endParaRPr lang="en-US" sz="1400" dirty="0">
              <a:latin typeface="Tahoma"/>
              <a:cs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EAD2001-F765-DDAF-BB3A-8978855D8624}"/>
              </a:ext>
            </a:extLst>
          </p:cNvPr>
          <p:cNvSpPr txBox="1"/>
          <p:nvPr/>
        </p:nvSpPr>
        <p:spPr>
          <a:xfrm>
            <a:off x="1313729" y="263699"/>
            <a:ext cx="6250328" cy="400110"/>
          </a:xfrm>
          <a:prstGeom prst="rect">
            <a:avLst/>
          </a:prstGeom>
          <a:noFill/>
        </p:spPr>
        <p:txBody>
          <a:bodyPr wrap="square">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2000" b="0" i="0" u="none" strike="noStrike" kern="1200" cap="none" spc="-10" normalizeH="0" baseline="0" noProof="0" dirty="0">
                <a:ln>
                  <a:noFill/>
                </a:ln>
                <a:solidFill>
                  <a:schemeClr val="tx1"/>
                </a:solidFill>
                <a:effectLst/>
                <a:uLnTx/>
                <a:uFillTx/>
                <a:latin typeface="Times New Roman"/>
                <a:ea typeface="+mn-ea"/>
                <a:cs typeface="Times New Roman"/>
              </a:rPr>
              <a:t>2.</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YOLOV5</a:t>
            </a:r>
            <a:r>
              <a:rPr kumimoji="0" lang="en-US" sz="2000" b="0" i="0" u="none" strike="noStrike" kern="1200" cap="none" spc="-3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as</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40" normalizeH="0" baseline="0" noProof="0" dirty="0">
                <a:ln>
                  <a:noFill/>
                </a:ln>
                <a:solidFill>
                  <a:schemeClr val="tx1"/>
                </a:solidFill>
                <a:effectLst/>
                <a:uLnTx/>
                <a:uFillTx/>
                <a:latin typeface="Times New Roman"/>
                <a:ea typeface="+mn-ea"/>
                <a:cs typeface="Times New Roman"/>
              </a:rPr>
              <a:t>a</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Face</a:t>
            </a:r>
            <a:r>
              <a:rPr kumimoji="0" lang="en-US" sz="2000" b="0" i="0" u="none" strike="noStrike" kern="1200" cap="none" spc="-5" normalizeH="0" baseline="0" noProof="0" dirty="0">
                <a:ln>
                  <a:noFill/>
                </a:ln>
                <a:solidFill>
                  <a:schemeClr val="tx1"/>
                </a:solidFill>
                <a:effectLst/>
                <a:uLnTx/>
                <a:uFillTx/>
                <a:latin typeface="Times New Roman"/>
                <a:ea typeface="+mn-ea"/>
                <a:cs typeface="Times New Roman"/>
              </a:rPr>
              <a:t> Detection</a:t>
            </a:r>
            <a:r>
              <a:rPr kumimoji="0" lang="en-US" sz="2000" b="0" i="0" u="none" strike="noStrike" kern="1200" cap="none" spc="-1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35" normalizeH="0" baseline="0" noProof="0" dirty="0">
                <a:ln>
                  <a:noFill/>
                </a:ln>
                <a:solidFill>
                  <a:schemeClr val="tx1"/>
                </a:solidFill>
                <a:effectLst/>
                <a:uLnTx/>
                <a:uFillTx/>
                <a:latin typeface="Times New Roman"/>
                <a:ea typeface="+mn-ea"/>
                <a:cs typeface="Times New Roman"/>
              </a:rPr>
              <a:t>Model(30</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50" normalizeH="0" baseline="0" noProof="0" dirty="0">
                <a:ln>
                  <a:noFill/>
                </a:ln>
                <a:solidFill>
                  <a:schemeClr val="tx1"/>
                </a:solidFill>
                <a:effectLst/>
                <a:uLnTx/>
                <a:uFillTx/>
                <a:latin typeface="Times New Roman"/>
                <a:ea typeface="+mn-ea"/>
                <a:cs typeface="Times New Roman"/>
              </a:rPr>
              <a:t>epochs):</a:t>
            </a:r>
            <a:endParaRPr kumimoji="0" lang="en-US" sz="2000" b="0" i="0" u="none" strike="noStrike" kern="1200" cap="none" spc="0" normalizeH="0" baseline="0" noProof="0" dirty="0">
              <a:ln>
                <a:noFill/>
              </a:ln>
              <a:solidFill>
                <a:schemeClr val="tx1"/>
              </a:solidFill>
              <a:effectLst/>
              <a:uLnTx/>
              <a:uFillTx/>
              <a:latin typeface="Times New Roman"/>
              <a:ea typeface="+mn-ea"/>
              <a:cs typeface="Times New Roman"/>
            </a:endParaRPr>
          </a:p>
        </p:txBody>
      </p:sp>
      <p:pic>
        <p:nvPicPr>
          <p:cNvPr id="2" name="Picture 1" descr="A graph with a blue line&#10;&#10;Description automatically generated">
            <a:extLst>
              <a:ext uri="{FF2B5EF4-FFF2-40B4-BE49-F238E27FC236}">
                <a16:creationId xmlns:a16="http://schemas.microsoft.com/office/drawing/2014/main" id="{441ABFB7-A502-6F9A-D043-5B83E5D72E30}"/>
              </a:ext>
            </a:extLst>
          </p:cNvPr>
          <p:cNvPicPr>
            <a:picLocks noChangeAspect="1"/>
          </p:cNvPicPr>
          <p:nvPr/>
        </p:nvPicPr>
        <p:blipFill>
          <a:blip r:embed="rId2"/>
          <a:stretch>
            <a:fillRect/>
          </a:stretch>
        </p:blipFill>
        <p:spPr>
          <a:xfrm>
            <a:off x="1717341" y="910155"/>
            <a:ext cx="5254184" cy="3742867"/>
          </a:xfrm>
          <a:prstGeom prst="rect">
            <a:avLst/>
          </a:prstGeom>
        </p:spPr>
      </p:pic>
    </p:spTree>
    <p:extLst>
      <p:ext uri="{BB962C8B-B14F-4D97-AF65-F5344CB8AC3E}">
        <p14:creationId xmlns:p14="http://schemas.microsoft.com/office/powerpoint/2010/main" val="221823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EAD2001-F765-DDAF-BB3A-8978855D8624}"/>
              </a:ext>
            </a:extLst>
          </p:cNvPr>
          <p:cNvSpPr txBox="1"/>
          <p:nvPr/>
        </p:nvSpPr>
        <p:spPr>
          <a:xfrm>
            <a:off x="1313729" y="263699"/>
            <a:ext cx="6250328" cy="400110"/>
          </a:xfrm>
          <a:prstGeom prst="rect">
            <a:avLst/>
          </a:prstGeom>
          <a:noFill/>
        </p:spPr>
        <p:txBody>
          <a:bodyPr wrap="square">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2000" b="0" i="0" u="none" strike="noStrike" kern="1200" cap="none" spc="-10" normalizeH="0" baseline="0" noProof="0" dirty="0">
                <a:ln>
                  <a:noFill/>
                </a:ln>
                <a:solidFill>
                  <a:schemeClr val="tx1"/>
                </a:solidFill>
                <a:effectLst/>
                <a:uLnTx/>
                <a:uFillTx/>
                <a:latin typeface="Times New Roman"/>
                <a:ea typeface="+mn-ea"/>
                <a:cs typeface="Times New Roman"/>
              </a:rPr>
              <a:t>2.</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YOLOV5</a:t>
            </a:r>
            <a:r>
              <a:rPr kumimoji="0" lang="en-US" sz="2000" b="0" i="0" u="none" strike="noStrike" kern="1200" cap="none" spc="-3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as</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40" normalizeH="0" baseline="0" noProof="0" dirty="0">
                <a:ln>
                  <a:noFill/>
                </a:ln>
                <a:solidFill>
                  <a:schemeClr val="tx1"/>
                </a:solidFill>
                <a:effectLst/>
                <a:uLnTx/>
                <a:uFillTx/>
                <a:latin typeface="Times New Roman"/>
                <a:ea typeface="+mn-ea"/>
                <a:cs typeface="Times New Roman"/>
              </a:rPr>
              <a:t>a</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Face</a:t>
            </a:r>
            <a:r>
              <a:rPr kumimoji="0" lang="en-US" sz="2000" b="0" i="0" u="none" strike="noStrike" kern="1200" cap="none" spc="-5" normalizeH="0" baseline="0" noProof="0" dirty="0">
                <a:ln>
                  <a:noFill/>
                </a:ln>
                <a:solidFill>
                  <a:schemeClr val="tx1"/>
                </a:solidFill>
                <a:effectLst/>
                <a:uLnTx/>
                <a:uFillTx/>
                <a:latin typeface="Times New Roman"/>
                <a:ea typeface="+mn-ea"/>
                <a:cs typeface="Times New Roman"/>
              </a:rPr>
              <a:t> Detection</a:t>
            </a:r>
            <a:r>
              <a:rPr kumimoji="0" lang="en-US" sz="2000" b="0" i="0" u="none" strike="noStrike" kern="1200" cap="none" spc="-1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35" normalizeH="0" baseline="0" noProof="0" dirty="0">
                <a:ln>
                  <a:noFill/>
                </a:ln>
                <a:solidFill>
                  <a:schemeClr val="tx1"/>
                </a:solidFill>
                <a:effectLst/>
                <a:uLnTx/>
                <a:uFillTx/>
                <a:latin typeface="Times New Roman"/>
                <a:ea typeface="+mn-ea"/>
                <a:cs typeface="Times New Roman"/>
              </a:rPr>
              <a:t>Model(30</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50" normalizeH="0" baseline="0" noProof="0" dirty="0">
                <a:ln>
                  <a:noFill/>
                </a:ln>
                <a:solidFill>
                  <a:schemeClr val="tx1"/>
                </a:solidFill>
                <a:effectLst/>
                <a:uLnTx/>
                <a:uFillTx/>
                <a:latin typeface="Times New Roman"/>
                <a:ea typeface="+mn-ea"/>
                <a:cs typeface="Times New Roman"/>
              </a:rPr>
              <a:t>epochs):</a:t>
            </a:r>
            <a:endParaRPr kumimoji="0" lang="en-US" sz="2000" b="0" i="0" u="none" strike="noStrike" kern="1200" cap="none" spc="0" normalizeH="0" baseline="0" noProof="0" dirty="0">
              <a:ln>
                <a:noFill/>
              </a:ln>
              <a:solidFill>
                <a:schemeClr val="tx1"/>
              </a:solidFill>
              <a:effectLst/>
              <a:uLnTx/>
              <a:uFillTx/>
              <a:latin typeface="Times New Roman"/>
              <a:ea typeface="+mn-ea"/>
              <a:cs typeface="Times New Roman"/>
            </a:endParaRPr>
          </a:p>
        </p:txBody>
      </p:sp>
      <p:pic>
        <p:nvPicPr>
          <p:cNvPr id="2" name="Picture 1" descr="A graph of a curve&#10;&#10;Description automatically generated">
            <a:extLst>
              <a:ext uri="{FF2B5EF4-FFF2-40B4-BE49-F238E27FC236}">
                <a16:creationId xmlns:a16="http://schemas.microsoft.com/office/drawing/2014/main" id="{7BAA6C99-F399-869E-9042-E9B26DF3DF3C}"/>
              </a:ext>
            </a:extLst>
          </p:cNvPr>
          <p:cNvPicPr>
            <a:picLocks noChangeAspect="1"/>
          </p:cNvPicPr>
          <p:nvPr/>
        </p:nvPicPr>
        <p:blipFill>
          <a:blip r:embed="rId2"/>
          <a:stretch>
            <a:fillRect/>
          </a:stretch>
        </p:blipFill>
        <p:spPr>
          <a:xfrm>
            <a:off x="1693053" y="970336"/>
            <a:ext cx="5095186" cy="3671112"/>
          </a:xfrm>
          <a:prstGeom prst="rect">
            <a:avLst/>
          </a:prstGeom>
        </p:spPr>
      </p:pic>
    </p:spTree>
    <p:extLst>
      <p:ext uri="{BB962C8B-B14F-4D97-AF65-F5344CB8AC3E}">
        <p14:creationId xmlns:p14="http://schemas.microsoft.com/office/powerpoint/2010/main" val="4083862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EAD2001-F765-DDAF-BB3A-8978855D8624}"/>
              </a:ext>
            </a:extLst>
          </p:cNvPr>
          <p:cNvSpPr txBox="1"/>
          <p:nvPr/>
        </p:nvSpPr>
        <p:spPr>
          <a:xfrm>
            <a:off x="1313729" y="263699"/>
            <a:ext cx="6250328" cy="400110"/>
          </a:xfrm>
          <a:prstGeom prst="rect">
            <a:avLst/>
          </a:prstGeom>
          <a:noFill/>
        </p:spPr>
        <p:txBody>
          <a:bodyPr wrap="square">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US" sz="2000" b="0" i="0" u="none" strike="noStrike" kern="1200" cap="none" spc="-10" normalizeH="0" baseline="0" noProof="0" dirty="0">
                <a:ln>
                  <a:noFill/>
                </a:ln>
                <a:solidFill>
                  <a:schemeClr val="tx1"/>
                </a:solidFill>
                <a:effectLst/>
                <a:uLnTx/>
                <a:uFillTx/>
                <a:latin typeface="Times New Roman"/>
                <a:ea typeface="+mn-ea"/>
                <a:cs typeface="Times New Roman"/>
              </a:rPr>
              <a:t>2.</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YOLOV5</a:t>
            </a:r>
            <a:r>
              <a:rPr kumimoji="0" lang="en-US" sz="2000" b="0" i="0" u="none" strike="noStrike" kern="1200" cap="none" spc="-3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as</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40" normalizeH="0" baseline="0" noProof="0" dirty="0">
                <a:ln>
                  <a:noFill/>
                </a:ln>
                <a:solidFill>
                  <a:schemeClr val="tx1"/>
                </a:solidFill>
                <a:effectLst/>
                <a:uLnTx/>
                <a:uFillTx/>
                <a:latin typeface="Times New Roman"/>
                <a:ea typeface="+mn-ea"/>
                <a:cs typeface="Times New Roman"/>
              </a:rPr>
              <a:t>a</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75" normalizeH="0" baseline="0" noProof="0" dirty="0">
                <a:ln>
                  <a:noFill/>
                </a:ln>
                <a:solidFill>
                  <a:schemeClr val="tx1"/>
                </a:solidFill>
                <a:effectLst/>
                <a:uLnTx/>
                <a:uFillTx/>
                <a:latin typeface="Times New Roman"/>
                <a:ea typeface="+mn-ea"/>
                <a:cs typeface="Times New Roman"/>
              </a:rPr>
              <a:t>Face</a:t>
            </a:r>
            <a:r>
              <a:rPr kumimoji="0" lang="en-US" sz="2000" b="0" i="0" u="none" strike="noStrike" kern="1200" cap="none" spc="-5" normalizeH="0" baseline="0" noProof="0" dirty="0">
                <a:ln>
                  <a:noFill/>
                </a:ln>
                <a:solidFill>
                  <a:schemeClr val="tx1"/>
                </a:solidFill>
                <a:effectLst/>
                <a:uLnTx/>
                <a:uFillTx/>
                <a:latin typeface="Times New Roman"/>
                <a:ea typeface="+mn-ea"/>
                <a:cs typeface="Times New Roman"/>
              </a:rPr>
              <a:t> Detection</a:t>
            </a:r>
            <a:r>
              <a:rPr kumimoji="0" lang="en-US" sz="2000" b="0" i="0" u="none" strike="noStrike" kern="1200" cap="none" spc="-1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35" normalizeH="0" baseline="0" noProof="0" dirty="0">
                <a:ln>
                  <a:noFill/>
                </a:ln>
                <a:solidFill>
                  <a:schemeClr val="tx1"/>
                </a:solidFill>
                <a:effectLst/>
                <a:uLnTx/>
                <a:uFillTx/>
                <a:latin typeface="Times New Roman"/>
                <a:ea typeface="+mn-ea"/>
                <a:cs typeface="Times New Roman"/>
              </a:rPr>
              <a:t>Model(30</a:t>
            </a:r>
            <a:r>
              <a:rPr kumimoji="0" lang="en-US" sz="2000" b="0" i="0" u="none" strike="noStrike" kern="1200" cap="none" spc="0" normalizeH="0" baseline="0" noProof="0" dirty="0">
                <a:ln>
                  <a:noFill/>
                </a:ln>
                <a:solidFill>
                  <a:schemeClr val="tx1"/>
                </a:solidFill>
                <a:effectLst/>
                <a:uLnTx/>
                <a:uFillTx/>
                <a:latin typeface="Times New Roman"/>
                <a:ea typeface="+mn-ea"/>
                <a:cs typeface="Times New Roman"/>
              </a:rPr>
              <a:t> </a:t>
            </a:r>
            <a:r>
              <a:rPr kumimoji="0" lang="en-US" sz="2000" b="0" i="0" u="none" strike="noStrike" kern="1200" cap="none" spc="-50" normalizeH="0" baseline="0" noProof="0" dirty="0">
                <a:ln>
                  <a:noFill/>
                </a:ln>
                <a:solidFill>
                  <a:schemeClr val="tx1"/>
                </a:solidFill>
                <a:effectLst/>
                <a:uLnTx/>
                <a:uFillTx/>
                <a:latin typeface="Times New Roman"/>
                <a:ea typeface="+mn-ea"/>
                <a:cs typeface="Times New Roman"/>
              </a:rPr>
              <a:t>epochs):</a:t>
            </a:r>
            <a:endParaRPr kumimoji="0" lang="en-US" sz="2000" b="0" i="0" u="none" strike="noStrike" kern="1200" cap="none" spc="0" normalizeH="0" baseline="0" noProof="0" dirty="0">
              <a:ln>
                <a:noFill/>
              </a:ln>
              <a:solidFill>
                <a:schemeClr val="tx1"/>
              </a:solidFill>
              <a:effectLst/>
              <a:uLnTx/>
              <a:uFillTx/>
              <a:latin typeface="Times New Roman"/>
              <a:ea typeface="+mn-ea"/>
              <a:cs typeface="Times New Roman"/>
            </a:endParaRPr>
          </a:p>
        </p:txBody>
      </p:sp>
      <p:pic>
        <p:nvPicPr>
          <p:cNvPr id="2" name="Picture 1" descr="A graph of results&#10;&#10;Description automatically generated with medium confidence">
            <a:extLst>
              <a:ext uri="{FF2B5EF4-FFF2-40B4-BE49-F238E27FC236}">
                <a16:creationId xmlns:a16="http://schemas.microsoft.com/office/drawing/2014/main" id="{D59CAE40-1B43-C8AC-064C-B3F7CC105F76}"/>
              </a:ext>
            </a:extLst>
          </p:cNvPr>
          <p:cNvPicPr>
            <a:picLocks noChangeAspect="1"/>
          </p:cNvPicPr>
          <p:nvPr/>
        </p:nvPicPr>
        <p:blipFill>
          <a:blip r:embed="rId2"/>
          <a:stretch>
            <a:fillRect/>
          </a:stretch>
        </p:blipFill>
        <p:spPr>
          <a:xfrm>
            <a:off x="1464606" y="898432"/>
            <a:ext cx="7146958" cy="3655368"/>
          </a:xfrm>
          <a:prstGeom prst="rect">
            <a:avLst/>
          </a:prstGeom>
        </p:spPr>
      </p:pic>
    </p:spTree>
    <p:extLst>
      <p:ext uri="{BB962C8B-B14F-4D97-AF65-F5344CB8AC3E}">
        <p14:creationId xmlns:p14="http://schemas.microsoft.com/office/powerpoint/2010/main" val="2767917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3. </a:t>
            </a:r>
            <a:r>
              <a:rPr sz="2000" b="0" kern="1200" spc="-30" dirty="0">
                <a:solidFill>
                  <a:schemeClr val="tx1"/>
                </a:solidFill>
                <a:latin typeface="Times New Roman"/>
                <a:ea typeface="+mn-ea"/>
                <a:cs typeface="Times New Roman"/>
                <a:sym typeface="Arial"/>
              </a:rPr>
              <a:t>MobileNet as a Face Recognition Model</a:t>
            </a:r>
            <a:r>
              <a:rPr lang="en-US" sz="2000" b="0" kern="1200" spc="-30" dirty="0">
                <a:solidFill>
                  <a:schemeClr val="tx1"/>
                </a:solidFill>
                <a:latin typeface="Times New Roman"/>
                <a:ea typeface="+mn-ea"/>
                <a:cs typeface="Times New Roman"/>
                <a:sym typeface="Arial"/>
              </a:rPr>
              <a:t>(50-35)</a:t>
            </a:r>
            <a:endParaRPr sz="2000" b="0" kern="1200" spc="-30" dirty="0">
              <a:solidFill>
                <a:schemeClr val="tx1"/>
              </a:solidFill>
              <a:latin typeface="Times New Roman"/>
              <a:ea typeface="+mn-ea"/>
              <a:cs typeface="Times New Roman"/>
              <a:sym typeface="Arial"/>
            </a:endParaRPr>
          </a:p>
        </p:txBody>
      </p:sp>
      <p:pic>
        <p:nvPicPr>
          <p:cNvPr id="4" name="object 60">
            <a:extLst>
              <a:ext uri="{FF2B5EF4-FFF2-40B4-BE49-F238E27FC236}">
                <a16:creationId xmlns:a16="http://schemas.microsoft.com/office/drawing/2014/main" id="{BB734469-3989-F7FE-F268-0A4D87167A54}"/>
              </a:ext>
            </a:extLst>
          </p:cNvPr>
          <p:cNvPicPr/>
          <p:nvPr/>
        </p:nvPicPr>
        <p:blipFill>
          <a:blip r:embed="rId2" cstate="print"/>
          <a:stretch>
            <a:fillRect/>
          </a:stretch>
        </p:blipFill>
        <p:spPr>
          <a:xfrm>
            <a:off x="1737552" y="1267447"/>
            <a:ext cx="5890164" cy="2945738"/>
          </a:xfrm>
          <a:prstGeom prst="rect">
            <a:avLst/>
          </a:prstGeom>
        </p:spPr>
      </p:pic>
    </p:spTree>
    <p:extLst>
      <p:ext uri="{BB962C8B-B14F-4D97-AF65-F5344CB8AC3E}">
        <p14:creationId xmlns:p14="http://schemas.microsoft.com/office/powerpoint/2010/main" val="120118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3. </a:t>
            </a:r>
            <a:r>
              <a:rPr sz="2000" b="0" kern="1200" spc="-30" dirty="0">
                <a:solidFill>
                  <a:schemeClr val="tx1"/>
                </a:solidFill>
                <a:latin typeface="Times New Roman"/>
                <a:ea typeface="+mn-ea"/>
                <a:cs typeface="Times New Roman"/>
                <a:sym typeface="Arial"/>
              </a:rPr>
              <a:t>MobileNet as a Face Recognition Model</a:t>
            </a:r>
          </a:p>
        </p:txBody>
      </p:sp>
      <p:grpSp>
        <p:nvGrpSpPr>
          <p:cNvPr id="2" name="object 39">
            <a:extLst>
              <a:ext uri="{FF2B5EF4-FFF2-40B4-BE49-F238E27FC236}">
                <a16:creationId xmlns:a16="http://schemas.microsoft.com/office/drawing/2014/main" id="{D70F466A-459D-73D9-F034-97849988D216}"/>
              </a:ext>
            </a:extLst>
          </p:cNvPr>
          <p:cNvGrpSpPr/>
          <p:nvPr/>
        </p:nvGrpSpPr>
        <p:grpSpPr>
          <a:xfrm>
            <a:off x="2242246" y="1142363"/>
            <a:ext cx="5026660" cy="3436620"/>
            <a:chOff x="3364991" y="1559052"/>
            <a:chExt cx="5026660" cy="3436620"/>
          </a:xfrm>
        </p:grpSpPr>
        <p:sp>
          <p:nvSpPr>
            <p:cNvPr id="3" name="object 40">
              <a:extLst>
                <a:ext uri="{FF2B5EF4-FFF2-40B4-BE49-F238E27FC236}">
                  <a16:creationId xmlns:a16="http://schemas.microsoft.com/office/drawing/2014/main" id="{2DDFB52D-617E-8399-D1F2-0B187442175C}"/>
                </a:ext>
              </a:extLst>
            </p:cNvPr>
            <p:cNvSpPr/>
            <p:nvPr/>
          </p:nvSpPr>
          <p:spPr>
            <a:xfrm>
              <a:off x="5826251" y="4376928"/>
              <a:ext cx="540385" cy="0"/>
            </a:xfrm>
            <a:custGeom>
              <a:avLst/>
              <a:gdLst/>
              <a:ahLst/>
              <a:cxnLst/>
              <a:rect l="l" t="t" r="r" b="b"/>
              <a:pathLst>
                <a:path w="540385">
                  <a:moveTo>
                    <a:pt x="0" y="0"/>
                  </a:moveTo>
                  <a:lnTo>
                    <a:pt x="540003" y="0"/>
                  </a:lnTo>
                </a:path>
              </a:pathLst>
            </a:custGeom>
            <a:ln w="12700">
              <a:solidFill>
                <a:srgbClr val="FFFFFF"/>
              </a:solidFill>
            </a:ln>
          </p:spPr>
          <p:txBody>
            <a:bodyPr wrap="square" lIns="0" tIns="0" rIns="0" bIns="0" rtlCol="0"/>
            <a:lstStyle/>
            <a:p>
              <a:endParaRPr/>
            </a:p>
          </p:txBody>
        </p:sp>
        <p:pic>
          <p:nvPicPr>
            <p:cNvPr id="4" name="object 41">
              <a:extLst>
                <a:ext uri="{FF2B5EF4-FFF2-40B4-BE49-F238E27FC236}">
                  <a16:creationId xmlns:a16="http://schemas.microsoft.com/office/drawing/2014/main" id="{3EC59875-F5E3-C232-FDB1-BB1DD466DB25}"/>
                </a:ext>
              </a:extLst>
            </p:cNvPr>
            <p:cNvPicPr/>
            <p:nvPr/>
          </p:nvPicPr>
          <p:blipFill>
            <a:blip r:embed="rId2" cstate="print"/>
            <a:stretch>
              <a:fillRect/>
            </a:stretch>
          </p:blipFill>
          <p:spPr>
            <a:xfrm>
              <a:off x="3364991" y="1559052"/>
              <a:ext cx="5026152" cy="3436620"/>
            </a:xfrm>
            <a:prstGeom prst="rect">
              <a:avLst/>
            </a:prstGeom>
          </p:spPr>
        </p:pic>
      </p:grpSp>
      <p:sp>
        <p:nvSpPr>
          <p:cNvPr id="5" name="TextBox 4">
            <a:extLst>
              <a:ext uri="{FF2B5EF4-FFF2-40B4-BE49-F238E27FC236}">
                <a16:creationId xmlns:a16="http://schemas.microsoft.com/office/drawing/2014/main" id="{B55D1AC9-3CC2-2278-D102-94C6B0783B77}"/>
              </a:ext>
            </a:extLst>
          </p:cNvPr>
          <p:cNvSpPr txBox="1"/>
          <p:nvPr/>
        </p:nvSpPr>
        <p:spPr>
          <a:xfrm>
            <a:off x="2621280" y="4531331"/>
            <a:ext cx="182880" cy="215444"/>
          </a:xfrm>
          <a:prstGeom prst="rect">
            <a:avLst/>
          </a:prstGeom>
          <a:noFill/>
        </p:spPr>
        <p:txBody>
          <a:bodyPr wrap="square" rtlCol="0">
            <a:spAutoFit/>
          </a:bodyPr>
          <a:lstStyle/>
          <a:p>
            <a:r>
              <a:rPr lang="en-US" sz="800" dirty="0">
                <a:solidFill>
                  <a:schemeClr val="tx1"/>
                </a:solidFill>
              </a:rPr>
              <a:t>0</a:t>
            </a:r>
          </a:p>
        </p:txBody>
      </p:sp>
      <p:sp>
        <p:nvSpPr>
          <p:cNvPr id="6" name="TextBox 5">
            <a:extLst>
              <a:ext uri="{FF2B5EF4-FFF2-40B4-BE49-F238E27FC236}">
                <a16:creationId xmlns:a16="http://schemas.microsoft.com/office/drawing/2014/main" id="{A91ACDD4-EAD7-E700-1B1C-942BF07164EF}"/>
              </a:ext>
            </a:extLst>
          </p:cNvPr>
          <p:cNvSpPr txBox="1"/>
          <p:nvPr/>
        </p:nvSpPr>
        <p:spPr>
          <a:xfrm>
            <a:off x="3371088" y="4531330"/>
            <a:ext cx="182880" cy="215444"/>
          </a:xfrm>
          <a:prstGeom prst="rect">
            <a:avLst/>
          </a:prstGeom>
          <a:noFill/>
        </p:spPr>
        <p:txBody>
          <a:bodyPr wrap="square" rtlCol="0">
            <a:spAutoFit/>
          </a:bodyPr>
          <a:lstStyle/>
          <a:p>
            <a:r>
              <a:rPr lang="en-US" sz="800" dirty="0">
                <a:solidFill>
                  <a:schemeClr val="tx1"/>
                </a:solidFill>
              </a:rPr>
              <a:t>1</a:t>
            </a:r>
          </a:p>
        </p:txBody>
      </p:sp>
      <p:sp>
        <p:nvSpPr>
          <p:cNvPr id="7" name="TextBox 6">
            <a:extLst>
              <a:ext uri="{FF2B5EF4-FFF2-40B4-BE49-F238E27FC236}">
                <a16:creationId xmlns:a16="http://schemas.microsoft.com/office/drawing/2014/main" id="{B9CC39B5-238D-B83E-E473-F8FB7A06EF0D}"/>
              </a:ext>
            </a:extLst>
          </p:cNvPr>
          <p:cNvSpPr txBox="1"/>
          <p:nvPr/>
        </p:nvSpPr>
        <p:spPr>
          <a:xfrm>
            <a:off x="4072128" y="4524677"/>
            <a:ext cx="182880" cy="215444"/>
          </a:xfrm>
          <a:prstGeom prst="rect">
            <a:avLst/>
          </a:prstGeom>
          <a:noFill/>
        </p:spPr>
        <p:txBody>
          <a:bodyPr wrap="square" rtlCol="0">
            <a:spAutoFit/>
          </a:bodyPr>
          <a:lstStyle/>
          <a:p>
            <a:r>
              <a:rPr lang="en-US" sz="800" dirty="0">
                <a:solidFill>
                  <a:schemeClr val="tx1"/>
                </a:solidFill>
              </a:rPr>
              <a:t>2</a:t>
            </a:r>
          </a:p>
        </p:txBody>
      </p:sp>
      <p:sp>
        <p:nvSpPr>
          <p:cNvPr id="8" name="TextBox 7">
            <a:extLst>
              <a:ext uri="{FF2B5EF4-FFF2-40B4-BE49-F238E27FC236}">
                <a16:creationId xmlns:a16="http://schemas.microsoft.com/office/drawing/2014/main" id="{818BDB9E-A81B-32BF-FF70-104322250A60}"/>
              </a:ext>
            </a:extLst>
          </p:cNvPr>
          <p:cNvSpPr txBox="1"/>
          <p:nvPr/>
        </p:nvSpPr>
        <p:spPr>
          <a:xfrm>
            <a:off x="4797554" y="4524677"/>
            <a:ext cx="182880" cy="215444"/>
          </a:xfrm>
          <a:prstGeom prst="rect">
            <a:avLst/>
          </a:prstGeom>
          <a:noFill/>
        </p:spPr>
        <p:txBody>
          <a:bodyPr wrap="square" rtlCol="0">
            <a:spAutoFit/>
          </a:bodyPr>
          <a:lstStyle/>
          <a:p>
            <a:r>
              <a:rPr lang="en-US" sz="800" dirty="0">
                <a:solidFill>
                  <a:schemeClr val="tx1"/>
                </a:solidFill>
              </a:rPr>
              <a:t>3</a:t>
            </a:r>
          </a:p>
        </p:txBody>
      </p:sp>
      <p:sp>
        <p:nvSpPr>
          <p:cNvPr id="9" name="TextBox 8">
            <a:extLst>
              <a:ext uri="{FF2B5EF4-FFF2-40B4-BE49-F238E27FC236}">
                <a16:creationId xmlns:a16="http://schemas.microsoft.com/office/drawing/2014/main" id="{254FCB36-E5D1-ACBA-1C17-4E10DCA04265}"/>
              </a:ext>
            </a:extLst>
          </p:cNvPr>
          <p:cNvSpPr txBox="1"/>
          <p:nvPr/>
        </p:nvSpPr>
        <p:spPr>
          <a:xfrm>
            <a:off x="5498594" y="4529861"/>
            <a:ext cx="182880" cy="215444"/>
          </a:xfrm>
          <a:prstGeom prst="rect">
            <a:avLst/>
          </a:prstGeom>
          <a:noFill/>
        </p:spPr>
        <p:txBody>
          <a:bodyPr wrap="square" rtlCol="0">
            <a:spAutoFit/>
          </a:bodyPr>
          <a:lstStyle/>
          <a:p>
            <a:r>
              <a:rPr lang="en-US" sz="800" dirty="0">
                <a:solidFill>
                  <a:schemeClr val="tx1"/>
                </a:solidFill>
              </a:rPr>
              <a:t>4</a:t>
            </a:r>
          </a:p>
        </p:txBody>
      </p:sp>
      <p:sp>
        <p:nvSpPr>
          <p:cNvPr id="10" name="TextBox 9">
            <a:extLst>
              <a:ext uri="{FF2B5EF4-FFF2-40B4-BE49-F238E27FC236}">
                <a16:creationId xmlns:a16="http://schemas.microsoft.com/office/drawing/2014/main" id="{C193241A-7620-62AB-A836-C9246FB92D58}"/>
              </a:ext>
            </a:extLst>
          </p:cNvPr>
          <p:cNvSpPr txBox="1"/>
          <p:nvPr/>
        </p:nvSpPr>
        <p:spPr>
          <a:xfrm>
            <a:off x="6224020" y="4524676"/>
            <a:ext cx="182880" cy="215444"/>
          </a:xfrm>
          <a:prstGeom prst="rect">
            <a:avLst/>
          </a:prstGeom>
          <a:noFill/>
        </p:spPr>
        <p:txBody>
          <a:bodyPr wrap="square" rtlCol="0">
            <a:spAutoFit/>
          </a:bodyPr>
          <a:lstStyle/>
          <a:p>
            <a:r>
              <a:rPr lang="en-US" sz="800" dirty="0">
                <a:solidFill>
                  <a:schemeClr val="tx1"/>
                </a:solidFill>
              </a:rPr>
              <a:t>5</a:t>
            </a:r>
          </a:p>
        </p:txBody>
      </p:sp>
    </p:spTree>
    <p:extLst>
      <p:ext uri="{BB962C8B-B14F-4D97-AF65-F5344CB8AC3E}">
        <p14:creationId xmlns:p14="http://schemas.microsoft.com/office/powerpoint/2010/main" val="928984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3. </a:t>
            </a:r>
            <a:r>
              <a:rPr sz="2000" b="0" kern="1200" spc="-30" dirty="0">
                <a:solidFill>
                  <a:schemeClr val="tx1"/>
                </a:solidFill>
                <a:latin typeface="Times New Roman"/>
                <a:ea typeface="+mn-ea"/>
                <a:cs typeface="Times New Roman"/>
                <a:sym typeface="Arial"/>
              </a:rPr>
              <a:t>MobileNet as a Face Recognition Model</a:t>
            </a:r>
          </a:p>
        </p:txBody>
      </p:sp>
      <p:pic>
        <p:nvPicPr>
          <p:cNvPr id="3" name="Picture 2">
            <a:extLst>
              <a:ext uri="{FF2B5EF4-FFF2-40B4-BE49-F238E27FC236}">
                <a16:creationId xmlns:a16="http://schemas.microsoft.com/office/drawing/2014/main" id="{C815F231-56AC-C23E-561A-863434D199F3}"/>
              </a:ext>
            </a:extLst>
          </p:cNvPr>
          <p:cNvPicPr>
            <a:picLocks noChangeAspect="1"/>
          </p:cNvPicPr>
          <p:nvPr/>
        </p:nvPicPr>
        <p:blipFill>
          <a:blip r:embed="rId2"/>
          <a:stretch>
            <a:fillRect/>
          </a:stretch>
        </p:blipFill>
        <p:spPr>
          <a:xfrm>
            <a:off x="1811538" y="891394"/>
            <a:ext cx="4978074" cy="3772046"/>
          </a:xfrm>
          <a:prstGeom prst="rect">
            <a:avLst/>
          </a:prstGeom>
        </p:spPr>
      </p:pic>
    </p:spTree>
    <p:extLst>
      <p:ext uri="{BB962C8B-B14F-4D97-AF65-F5344CB8AC3E}">
        <p14:creationId xmlns:p14="http://schemas.microsoft.com/office/powerpoint/2010/main" val="340934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4. YoloV5</a:t>
            </a:r>
            <a:r>
              <a:rPr sz="2000" b="0" kern="1200" spc="-30" dirty="0">
                <a:solidFill>
                  <a:schemeClr val="tx1"/>
                </a:solidFill>
                <a:latin typeface="Times New Roman"/>
                <a:ea typeface="+mn-ea"/>
                <a:cs typeface="Times New Roman"/>
                <a:sym typeface="Arial"/>
              </a:rPr>
              <a:t> as a Face Recognition Model</a:t>
            </a:r>
            <a:r>
              <a:rPr lang="en-US" sz="2000" b="0" kern="1200" spc="-30" dirty="0">
                <a:solidFill>
                  <a:schemeClr val="tx1"/>
                </a:solidFill>
                <a:latin typeface="Times New Roman"/>
                <a:ea typeface="+mn-ea"/>
                <a:cs typeface="Times New Roman"/>
                <a:sym typeface="Arial"/>
              </a:rPr>
              <a:t>(35 epochs) </a:t>
            </a:r>
            <a:endParaRPr sz="2000" b="0" kern="1200" spc="-30" dirty="0">
              <a:solidFill>
                <a:schemeClr val="tx1"/>
              </a:solidFill>
              <a:latin typeface="Times New Roman"/>
              <a:ea typeface="+mn-ea"/>
              <a:cs typeface="Times New Roman"/>
              <a:sym typeface="Arial"/>
            </a:endParaRPr>
          </a:p>
        </p:txBody>
      </p:sp>
      <p:pic>
        <p:nvPicPr>
          <p:cNvPr id="5" name="object 4">
            <a:extLst>
              <a:ext uri="{FF2B5EF4-FFF2-40B4-BE49-F238E27FC236}">
                <a16:creationId xmlns:a16="http://schemas.microsoft.com/office/drawing/2014/main" id="{B4C712E3-15F7-29B4-598E-6EC67D975AE3}"/>
              </a:ext>
            </a:extLst>
          </p:cNvPr>
          <p:cNvPicPr/>
          <p:nvPr/>
        </p:nvPicPr>
        <p:blipFill>
          <a:blip r:embed="rId2" cstate="print"/>
          <a:stretch>
            <a:fillRect/>
          </a:stretch>
        </p:blipFill>
        <p:spPr>
          <a:xfrm>
            <a:off x="2597435" y="936113"/>
            <a:ext cx="4636742" cy="3998878"/>
          </a:xfrm>
          <a:prstGeom prst="rect">
            <a:avLst/>
          </a:prstGeom>
        </p:spPr>
      </p:pic>
    </p:spTree>
    <p:extLst>
      <p:ext uri="{BB962C8B-B14F-4D97-AF65-F5344CB8AC3E}">
        <p14:creationId xmlns:p14="http://schemas.microsoft.com/office/powerpoint/2010/main" val="341844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4. YoloV5</a:t>
            </a:r>
            <a:r>
              <a:rPr sz="2000" b="0" kern="1200" spc="-30" dirty="0">
                <a:solidFill>
                  <a:schemeClr val="tx1"/>
                </a:solidFill>
                <a:latin typeface="Times New Roman"/>
                <a:ea typeface="+mn-ea"/>
                <a:cs typeface="Times New Roman"/>
                <a:sym typeface="Arial"/>
              </a:rPr>
              <a:t> as a Face Recognition Model</a:t>
            </a:r>
            <a:r>
              <a:rPr lang="en-US" sz="2000" b="0" kern="1200" spc="-30" dirty="0">
                <a:solidFill>
                  <a:schemeClr val="tx1"/>
                </a:solidFill>
                <a:latin typeface="Times New Roman"/>
                <a:ea typeface="+mn-ea"/>
                <a:cs typeface="Times New Roman"/>
                <a:sym typeface="Arial"/>
              </a:rPr>
              <a:t> </a:t>
            </a:r>
            <a:endParaRPr sz="2000" b="0" kern="1200" spc="-30" dirty="0">
              <a:solidFill>
                <a:schemeClr val="tx1"/>
              </a:solidFill>
              <a:latin typeface="Times New Roman"/>
              <a:ea typeface="+mn-ea"/>
              <a:cs typeface="Times New Roman"/>
              <a:sym typeface="Arial"/>
            </a:endParaRPr>
          </a:p>
        </p:txBody>
      </p:sp>
      <p:pic>
        <p:nvPicPr>
          <p:cNvPr id="2" name="object 60">
            <a:extLst>
              <a:ext uri="{FF2B5EF4-FFF2-40B4-BE49-F238E27FC236}">
                <a16:creationId xmlns:a16="http://schemas.microsoft.com/office/drawing/2014/main" id="{CB3B525D-FB41-C1B0-F20C-6DF4602432CA}"/>
              </a:ext>
            </a:extLst>
          </p:cNvPr>
          <p:cNvPicPr/>
          <p:nvPr/>
        </p:nvPicPr>
        <p:blipFill>
          <a:blip r:embed="rId2" cstate="print"/>
          <a:stretch>
            <a:fillRect/>
          </a:stretch>
        </p:blipFill>
        <p:spPr>
          <a:xfrm>
            <a:off x="2247784" y="972968"/>
            <a:ext cx="5490972" cy="4029455"/>
          </a:xfrm>
          <a:prstGeom prst="rect">
            <a:avLst/>
          </a:prstGeom>
        </p:spPr>
      </p:pic>
    </p:spTree>
    <p:extLst>
      <p:ext uri="{BB962C8B-B14F-4D97-AF65-F5344CB8AC3E}">
        <p14:creationId xmlns:p14="http://schemas.microsoft.com/office/powerpoint/2010/main" val="3515533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4. YoloV5</a:t>
            </a:r>
            <a:r>
              <a:rPr sz="2000" b="0" kern="1200" spc="-30" dirty="0">
                <a:solidFill>
                  <a:schemeClr val="tx1"/>
                </a:solidFill>
                <a:latin typeface="Times New Roman"/>
                <a:ea typeface="+mn-ea"/>
                <a:cs typeface="Times New Roman"/>
                <a:sym typeface="Arial"/>
              </a:rPr>
              <a:t> as a Face Recognition Model</a:t>
            </a:r>
            <a:r>
              <a:rPr lang="en-US" sz="2000" b="0" kern="1200" spc="-30" dirty="0">
                <a:solidFill>
                  <a:schemeClr val="tx1"/>
                </a:solidFill>
                <a:latin typeface="Times New Roman"/>
                <a:ea typeface="+mn-ea"/>
                <a:cs typeface="Times New Roman"/>
                <a:sym typeface="Arial"/>
              </a:rPr>
              <a:t> </a:t>
            </a:r>
            <a:endParaRPr sz="2000" b="0" kern="1200" spc="-30" dirty="0">
              <a:solidFill>
                <a:schemeClr val="tx1"/>
              </a:solidFill>
              <a:latin typeface="Times New Roman"/>
              <a:ea typeface="+mn-ea"/>
              <a:cs typeface="Times New Roman"/>
              <a:sym typeface="Arial"/>
            </a:endParaRPr>
          </a:p>
        </p:txBody>
      </p:sp>
      <p:grpSp>
        <p:nvGrpSpPr>
          <p:cNvPr id="2" name="object 38">
            <a:extLst>
              <a:ext uri="{FF2B5EF4-FFF2-40B4-BE49-F238E27FC236}">
                <a16:creationId xmlns:a16="http://schemas.microsoft.com/office/drawing/2014/main" id="{CAC3795D-AD02-2BC2-EEF6-EB46C79F77AA}"/>
              </a:ext>
            </a:extLst>
          </p:cNvPr>
          <p:cNvGrpSpPr/>
          <p:nvPr/>
        </p:nvGrpSpPr>
        <p:grpSpPr>
          <a:xfrm>
            <a:off x="2417026" y="1176507"/>
            <a:ext cx="5072380" cy="3561715"/>
            <a:chOff x="3273552" y="1830323"/>
            <a:chExt cx="5072380" cy="3561715"/>
          </a:xfrm>
        </p:grpSpPr>
        <p:sp>
          <p:nvSpPr>
            <p:cNvPr id="3" name="object 39">
              <a:extLst>
                <a:ext uri="{FF2B5EF4-FFF2-40B4-BE49-F238E27FC236}">
                  <a16:creationId xmlns:a16="http://schemas.microsoft.com/office/drawing/2014/main" id="{E45B52AA-ED44-C1AE-C21D-5AAC0A597054}"/>
                </a:ext>
              </a:extLst>
            </p:cNvPr>
            <p:cNvSpPr/>
            <p:nvPr/>
          </p:nvSpPr>
          <p:spPr>
            <a:xfrm>
              <a:off x="5826252" y="4376927"/>
              <a:ext cx="540385" cy="0"/>
            </a:xfrm>
            <a:custGeom>
              <a:avLst/>
              <a:gdLst/>
              <a:ahLst/>
              <a:cxnLst/>
              <a:rect l="l" t="t" r="r" b="b"/>
              <a:pathLst>
                <a:path w="540385">
                  <a:moveTo>
                    <a:pt x="0" y="0"/>
                  </a:moveTo>
                  <a:lnTo>
                    <a:pt x="540003" y="0"/>
                  </a:lnTo>
                </a:path>
              </a:pathLst>
            </a:custGeom>
            <a:ln w="12700">
              <a:solidFill>
                <a:srgbClr val="FFFFFF"/>
              </a:solidFill>
            </a:ln>
          </p:spPr>
          <p:txBody>
            <a:bodyPr wrap="square" lIns="0" tIns="0" rIns="0" bIns="0" rtlCol="0"/>
            <a:lstStyle/>
            <a:p>
              <a:endParaRPr/>
            </a:p>
          </p:txBody>
        </p:sp>
        <p:pic>
          <p:nvPicPr>
            <p:cNvPr id="4" name="object 40">
              <a:extLst>
                <a:ext uri="{FF2B5EF4-FFF2-40B4-BE49-F238E27FC236}">
                  <a16:creationId xmlns:a16="http://schemas.microsoft.com/office/drawing/2014/main" id="{8A591C09-5DFE-8FB5-5556-F24FC7C788DB}"/>
                </a:ext>
              </a:extLst>
            </p:cNvPr>
            <p:cNvPicPr/>
            <p:nvPr/>
          </p:nvPicPr>
          <p:blipFill>
            <a:blip r:embed="rId2" cstate="print"/>
            <a:stretch>
              <a:fillRect/>
            </a:stretch>
          </p:blipFill>
          <p:spPr>
            <a:xfrm>
              <a:off x="3273552" y="1830323"/>
              <a:ext cx="5071872" cy="3561588"/>
            </a:xfrm>
            <a:prstGeom prst="rect">
              <a:avLst/>
            </a:prstGeom>
          </p:spPr>
        </p:pic>
      </p:grpSp>
    </p:spTree>
    <p:extLst>
      <p:ext uri="{BB962C8B-B14F-4D97-AF65-F5344CB8AC3E}">
        <p14:creationId xmlns:p14="http://schemas.microsoft.com/office/powerpoint/2010/main" val="2514501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4. YoloV5</a:t>
            </a:r>
            <a:r>
              <a:rPr sz="2000" b="0" kern="1200" spc="-30" dirty="0">
                <a:solidFill>
                  <a:schemeClr val="tx1"/>
                </a:solidFill>
                <a:latin typeface="Times New Roman"/>
                <a:ea typeface="+mn-ea"/>
                <a:cs typeface="Times New Roman"/>
                <a:sym typeface="Arial"/>
              </a:rPr>
              <a:t> as a Face Recognition Model</a:t>
            </a:r>
            <a:r>
              <a:rPr lang="en-US" sz="2000" b="0" kern="1200" spc="-30" dirty="0">
                <a:solidFill>
                  <a:schemeClr val="tx1"/>
                </a:solidFill>
                <a:latin typeface="Times New Roman"/>
                <a:ea typeface="+mn-ea"/>
                <a:cs typeface="Times New Roman"/>
                <a:sym typeface="Arial"/>
              </a:rPr>
              <a:t> </a:t>
            </a:r>
            <a:endParaRPr sz="2000" b="0" kern="1200" spc="-30" dirty="0">
              <a:solidFill>
                <a:schemeClr val="tx1"/>
              </a:solidFill>
              <a:latin typeface="Times New Roman"/>
              <a:ea typeface="+mn-ea"/>
              <a:cs typeface="Times New Roman"/>
              <a:sym typeface="Arial"/>
            </a:endParaRPr>
          </a:p>
        </p:txBody>
      </p:sp>
      <p:pic>
        <p:nvPicPr>
          <p:cNvPr id="2" name="object 9">
            <a:extLst>
              <a:ext uri="{FF2B5EF4-FFF2-40B4-BE49-F238E27FC236}">
                <a16:creationId xmlns:a16="http://schemas.microsoft.com/office/drawing/2014/main" id="{88C5EB05-4E9A-1ABE-7D20-4C33B8281037}"/>
              </a:ext>
            </a:extLst>
          </p:cNvPr>
          <p:cNvPicPr/>
          <p:nvPr/>
        </p:nvPicPr>
        <p:blipFill>
          <a:blip r:embed="rId2" cstate="print"/>
          <a:stretch>
            <a:fillRect/>
          </a:stretch>
        </p:blipFill>
        <p:spPr>
          <a:xfrm>
            <a:off x="2366212" y="1036299"/>
            <a:ext cx="5352288" cy="3799332"/>
          </a:xfrm>
          <a:prstGeom prst="rect">
            <a:avLst/>
          </a:prstGeom>
        </p:spPr>
      </p:pic>
    </p:spTree>
    <p:extLst>
      <p:ext uri="{BB962C8B-B14F-4D97-AF65-F5344CB8AC3E}">
        <p14:creationId xmlns:p14="http://schemas.microsoft.com/office/powerpoint/2010/main" val="1991948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A5FAC1C-D09D-59C8-88F3-1E61118825E7}"/>
              </a:ext>
            </a:extLst>
          </p:cNvPr>
          <p:cNvSpPr>
            <a:spLocks noGrp="1"/>
          </p:cNvSpPr>
          <p:nvPr>
            <p:ph type="subTitle" idx="1"/>
          </p:nvPr>
        </p:nvSpPr>
        <p:spPr>
          <a:xfrm>
            <a:off x="4216400" y="706796"/>
            <a:ext cx="4733607" cy="3245444"/>
          </a:xfrm>
        </p:spPr>
        <p:txBody>
          <a:bodyPr/>
          <a:lstStyle/>
          <a:p>
            <a:r>
              <a:rPr lang="en-US" sz="2400" spc="-85" dirty="0">
                <a:solidFill>
                  <a:schemeClr val="tx2"/>
                </a:solidFill>
                <a:latin typeface="Times New Roman"/>
                <a:cs typeface="Times New Roman"/>
                <a:sym typeface="Arial"/>
              </a:rPr>
              <a:t>Many platforms allow  the publication of images without consent, increasing risks  such as : </a:t>
            </a:r>
          </a:p>
          <a:p>
            <a:endParaRPr lang="en-US" sz="2400" dirty="0">
              <a:latin typeface="Tahoma"/>
              <a:cs typeface="Tahoma"/>
            </a:endParaRPr>
          </a:p>
          <a:p>
            <a:pPr>
              <a:buFont typeface="Courier New" panose="02070309020205020404" pitchFamily="49" charset="0"/>
              <a:buChar char="o"/>
            </a:pPr>
            <a:r>
              <a:rPr lang="en-US" sz="2400" spc="-85" dirty="0">
                <a:solidFill>
                  <a:schemeClr val="tx2"/>
                </a:solidFill>
                <a:latin typeface="Times New Roman"/>
                <a:cs typeface="Times New Roman"/>
                <a:sym typeface="Arial"/>
              </a:rPr>
              <a:t>Identity</a:t>
            </a:r>
            <a:r>
              <a:rPr lang="en-US" sz="2400" spc="25" dirty="0">
                <a:latin typeface="Tahoma"/>
                <a:cs typeface="Tahoma"/>
              </a:rPr>
              <a:t> </a:t>
            </a:r>
            <a:r>
              <a:rPr lang="en-US" sz="2400" spc="-85" dirty="0">
                <a:solidFill>
                  <a:schemeClr val="tx2"/>
                </a:solidFill>
                <a:latin typeface="Times New Roman"/>
                <a:cs typeface="Times New Roman"/>
                <a:sym typeface="Arial"/>
              </a:rPr>
              <a:t>theft</a:t>
            </a:r>
          </a:p>
          <a:p>
            <a:pPr marL="152400" indent="0">
              <a:buNone/>
            </a:pPr>
            <a:endParaRPr lang="en-US" sz="2400" spc="45" dirty="0">
              <a:latin typeface="Tahoma"/>
              <a:cs typeface="Tahoma"/>
            </a:endParaRPr>
          </a:p>
          <a:p>
            <a:pPr>
              <a:buFont typeface="Courier New" panose="02070309020205020404" pitchFamily="49" charset="0"/>
              <a:buChar char="o"/>
            </a:pPr>
            <a:r>
              <a:rPr lang="en-US" sz="2400" spc="-85" dirty="0">
                <a:solidFill>
                  <a:schemeClr val="tx2"/>
                </a:solidFill>
                <a:latin typeface="Times New Roman"/>
                <a:cs typeface="Times New Roman"/>
                <a:sym typeface="Arial"/>
              </a:rPr>
              <a:t>Cyberbullying</a:t>
            </a:r>
          </a:p>
          <a:p>
            <a:pPr marL="152400" indent="0">
              <a:buNone/>
            </a:pPr>
            <a:endParaRPr lang="en-US" sz="2400" spc="35" dirty="0">
              <a:latin typeface="Tahoma"/>
              <a:cs typeface="Tahoma"/>
            </a:endParaRPr>
          </a:p>
          <a:p>
            <a:pPr>
              <a:buFont typeface="Courier New" panose="02070309020205020404" pitchFamily="49" charset="0"/>
              <a:buChar char="o"/>
            </a:pPr>
            <a:r>
              <a:rPr lang="en-US" sz="2400" spc="-85" dirty="0">
                <a:solidFill>
                  <a:schemeClr val="tx2"/>
                </a:solidFill>
                <a:latin typeface="Times New Roman"/>
                <a:cs typeface="Times New Roman"/>
                <a:sym typeface="Arial"/>
              </a:rPr>
              <a:t>Reputational</a:t>
            </a:r>
            <a:r>
              <a:rPr lang="en-US" sz="2400" spc="25" dirty="0">
                <a:latin typeface="Tahoma"/>
                <a:cs typeface="Tahoma"/>
              </a:rPr>
              <a:t> </a:t>
            </a:r>
            <a:r>
              <a:rPr lang="en-US" sz="2400" spc="-85" dirty="0">
                <a:solidFill>
                  <a:schemeClr val="tx2"/>
                </a:solidFill>
                <a:latin typeface="Times New Roman"/>
                <a:cs typeface="Times New Roman"/>
                <a:sym typeface="Arial"/>
              </a:rPr>
              <a:t>damage</a:t>
            </a:r>
          </a:p>
          <a:p>
            <a:pPr>
              <a:buFont typeface="Courier New" panose="02070309020205020404" pitchFamily="49" charset="0"/>
              <a:buChar char="o"/>
            </a:pPr>
            <a:endParaRPr lang="en-US" sz="2400" dirty="0"/>
          </a:p>
        </p:txBody>
      </p:sp>
      <p:pic>
        <p:nvPicPr>
          <p:cNvPr id="10" name="Picture 9">
            <a:extLst>
              <a:ext uri="{FF2B5EF4-FFF2-40B4-BE49-F238E27FC236}">
                <a16:creationId xmlns:a16="http://schemas.microsoft.com/office/drawing/2014/main" id="{8F159BC1-FD7E-0F87-C791-CAC271FA35EC}"/>
              </a:ext>
            </a:extLst>
          </p:cNvPr>
          <p:cNvPicPr>
            <a:picLocks noChangeAspect="1"/>
          </p:cNvPicPr>
          <p:nvPr/>
        </p:nvPicPr>
        <p:blipFill>
          <a:blip r:embed="rId2"/>
          <a:stretch>
            <a:fillRect/>
          </a:stretch>
        </p:blipFill>
        <p:spPr>
          <a:xfrm>
            <a:off x="1103313" y="1083400"/>
            <a:ext cx="1450974" cy="1341236"/>
          </a:xfrm>
          <a:prstGeom prst="rect">
            <a:avLst/>
          </a:prstGeom>
        </p:spPr>
      </p:pic>
      <p:sp>
        <p:nvSpPr>
          <p:cNvPr id="14" name="TextBox 13">
            <a:extLst>
              <a:ext uri="{FF2B5EF4-FFF2-40B4-BE49-F238E27FC236}">
                <a16:creationId xmlns:a16="http://schemas.microsoft.com/office/drawing/2014/main" id="{4CBAAF04-2F9F-1CB6-55EB-7165ABAEC49C}"/>
              </a:ext>
            </a:extLst>
          </p:cNvPr>
          <p:cNvSpPr txBox="1"/>
          <p:nvPr/>
        </p:nvSpPr>
        <p:spPr>
          <a:xfrm>
            <a:off x="193993" y="2481992"/>
            <a:ext cx="4205287" cy="707886"/>
          </a:xfrm>
          <a:prstGeom prst="rect">
            <a:avLst/>
          </a:prstGeom>
          <a:noFill/>
        </p:spPr>
        <p:txBody>
          <a:bodyPr wrap="square">
            <a:spAutoFit/>
          </a:bodyPr>
          <a:lstStyle/>
          <a:p>
            <a:r>
              <a:rPr lang="en" sz="4000" spc="-85" dirty="0">
                <a:solidFill>
                  <a:schemeClr val="tx2"/>
                </a:solidFill>
                <a:latin typeface="Times New Roman"/>
                <a:cs typeface="Times New Roman"/>
                <a:sym typeface="Hind Siliguri"/>
              </a:rPr>
              <a:t>Problem</a:t>
            </a:r>
            <a:r>
              <a:rPr kumimoji="0" lang="en" sz="4000" b="1" i="0" u="none" strike="noStrike" kern="0" cap="none" spc="0" normalizeH="0" baseline="0" noProof="0" dirty="0">
                <a:ln>
                  <a:noFill/>
                </a:ln>
                <a:solidFill>
                  <a:srgbClr val="FFFFFF"/>
                </a:solidFill>
                <a:effectLst/>
                <a:uLnTx/>
                <a:uFillTx/>
                <a:latin typeface="Hind Siliguri"/>
                <a:cs typeface="Hind Siliguri"/>
                <a:sym typeface="Hind Siliguri"/>
              </a:rPr>
              <a:t> </a:t>
            </a:r>
            <a:r>
              <a:rPr lang="en" sz="4000" spc="-85" dirty="0">
                <a:solidFill>
                  <a:schemeClr val="tx2"/>
                </a:solidFill>
                <a:latin typeface="Times New Roman"/>
                <a:cs typeface="Times New Roman"/>
                <a:sym typeface="Hind Siliguri"/>
              </a:rPr>
              <a:t>Statement</a:t>
            </a:r>
            <a:endParaRPr lang="en-US" sz="4000" spc="-85" dirty="0">
              <a:solidFill>
                <a:schemeClr val="tx2"/>
              </a:solidFill>
              <a:latin typeface="Times New Roman"/>
              <a:cs typeface="Times New Roman"/>
            </a:endParaRPr>
          </a:p>
        </p:txBody>
      </p:sp>
    </p:spTree>
    <p:extLst>
      <p:ext uri="{BB962C8B-B14F-4D97-AF65-F5344CB8AC3E}">
        <p14:creationId xmlns:p14="http://schemas.microsoft.com/office/powerpoint/2010/main" val="2141280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4. YoloV5</a:t>
            </a:r>
            <a:r>
              <a:rPr sz="2000" b="0" kern="1200" spc="-30" dirty="0">
                <a:solidFill>
                  <a:schemeClr val="tx1"/>
                </a:solidFill>
                <a:latin typeface="Times New Roman"/>
                <a:ea typeface="+mn-ea"/>
                <a:cs typeface="Times New Roman"/>
                <a:sym typeface="Arial"/>
              </a:rPr>
              <a:t> as a Face Recognition Model</a:t>
            </a:r>
            <a:r>
              <a:rPr lang="en-US" sz="2000" b="0" kern="1200" spc="-30" dirty="0">
                <a:solidFill>
                  <a:schemeClr val="tx1"/>
                </a:solidFill>
                <a:latin typeface="Times New Roman"/>
                <a:ea typeface="+mn-ea"/>
                <a:cs typeface="Times New Roman"/>
                <a:sym typeface="Arial"/>
              </a:rPr>
              <a:t> </a:t>
            </a:r>
            <a:endParaRPr sz="2000" b="0" kern="1200" spc="-30" dirty="0">
              <a:solidFill>
                <a:schemeClr val="tx1"/>
              </a:solidFill>
              <a:latin typeface="Times New Roman"/>
              <a:ea typeface="+mn-ea"/>
              <a:cs typeface="Times New Roman"/>
              <a:sym typeface="Arial"/>
            </a:endParaRPr>
          </a:p>
        </p:txBody>
      </p:sp>
      <p:pic>
        <p:nvPicPr>
          <p:cNvPr id="2" name="object 9">
            <a:extLst>
              <a:ext uri="{FF2B5EF4-FFF2-40B4-BE49-F238E27FC236}">
                <a16:creationId xmlns:a16="http://schemas.microsoft.com/office/drawing/2014/main" id="{CF12A2AE-03A0-C5B7-9499-78C0DC72CEA8}"/>
              </a:ext>
            </a:extLst>
          </p:cNvPr>
          <p:cNvPicPr/>
          <p:nvPr/>
        </p:nvPicPr>
        <p:blipFill>
          <a:blip r:embed="rId2" cstate="print"/>
          <a:stretch>
            <a:fillRect/>
          </a:stretch>
        </p:blipFill>
        <p:spPr>
          <a:xfrm>
            <a:off x="2418972" y="884499"/>
            <a:ext cx="4305919" cy="4046316"/>
          </a:xfrm>
          <a:prstGeom prst="rect">
            <a:avLst/>
          </a:prstGeom>
        </p:spPr>
      </p:pic>
    </p:spTree>
    <p:extLst>
      <p:ext uri="{BB962C8B-B14F-4D97-AF65-F5344CB8AC3E}">
        <p14:creationId xmlns:p14="http://schemas.microsoft.com/office/powerpoint/2010/main" val="666223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5. YoloV8</a:t>
            </a:r>
            <a:r>
              <a:rPr sz="2000" b="0" kern="1200" spc="-30" dirty="0">
                <a:solidFill>
                  <a:schemeClr val="tx1"/>
                </a:solidFill>
                <a:latin typeface="Times New Roman"/>
                <a:ea typeface="+mn-ea"/>
                <a:cs typeface="Times New Roman"/>
                <a:sym typeface="Arial"/>
              </a:rPr>
              <a:t> as a Face Recognition Model</a:t>
            </a:r>
            <a:r>
              <a:rPr lang="en-US" sz="2000" b="0" kern="1200" spc="-30" dirty="0">
                <a:solidFill>
                  <a:schemeClr val="tx1"/>
                </a:solidFill>
                <a:latin typeface="Times New Roman"/>
                <a:ea typeface="+mn-ea"/>
                <a:cs typeface="Times New Roman"/>
                <a:sym typeface="Arial"/>
              </a:rPr>
              <a:t> (25 epochs)</a:t>
            </a:r>
            <a:endParaRPr sz="2000" b="0" kern="1200" spc="-30" dirty="0">
              <a:solidFill>
                <a:schemeClr val="tx1"/>
              </a:solidFill>
              <a:latin typeface="Times New Roman"/>
              <a:ea typeface="+mn-ea"/>
              <a:cs typeface="Times New Roman"/>
              <a:sym typeface="Arial"/>
            </a:endParaRPr>
          </a:p>
        </p:txBody>
      </p:sp>
      <p:grpSp>
        <p:nvGrpSpPr>
          <p:cNvPr id="3" name="object 39">
            <a:extLst>
              <a:ext uri="{FF2B5EF4-FFF2-40B4-BE49-F238E27FC236}">
                <a16:creationId xmlns:a16="http://schemas.microsoft.com/office/drawing/2014/main" id="{BC055C79-A959-8CB7-4655-56CB09A1E366}"/>
              </a:ext>
            </a:extLst>
          </p:cNvPr>
          <p:cNvGrpSpPr/>
          <p:nvPr/>
        </p:nvGrpSpPr>
        <p:grpSpPr>
          <a:xfrm>
            <a:off x="1844486" y="892523"/>
            <a:ext cx="4911018" cy="3845699"/>
            <a:chOff x="1002791" y="1911095"/>
            <a:chExt cx="5374005" cy="4589145"/>
          </a:xfrm>
        </p:grpSpPr>
        <p:sp>
          <p:nvSpPr>
            <p:cNvPr id="4" name="object 40">
              <a:extLst>
                <a:ext uri="{FF2B5EF4-FFF2-40B4-BE49-F238E27FC236}">
                  <a16:creationId xmlns:a16="http://schemas.microsoft.com/office/drawing/2014/main" id="{5290CEDE-75CC-F65F-C26D-DF851027F31D}"/>
                </a:ext>
              </a:extLst>
            </p:cNvPr>
            <p:cNvSpPr/>
            <p:nvPr/>
          </p:nvSpPr>
          <p:spPr>
            <a:xfrm>
              <a:off x="5826251" y="4376927"/>
              <a:ext cx="540385" cy="0"/>
            </a:xfrm>
            <a:custGeom>
              <a:avLst/>
              <a:gdLst/>
              <a:ahLst/>
              <a:cxnLst/>
              <a:rect l="l" t="t" r="r" b="b"/>
              <a:pathLst>
                <a:path w="540385">
                  <a:moveTo>
                    <a:pt x="0" y="0"/>
                  </a:moveTo>
                  <a:lnTo>
                    <a:pt x="540003" y="0"/>
                  </a:lnTo>
                </a:path>
              </a:pathLst>
            </a:custGeom>
            <a:ln w="12700">
              <a:solidFill>
                <a:srgbClr val="FFFFFF"/>
              </a:solidFill>
            </a:ln>
          </p:spPr>
          <p:txBody>
            <a:bodyPr wrap="square" lIns="0" tIns="0" rIns="0" bIns="0" rtlCol="0"/>
            <a:lstStyle/>
            <a:p>
              <a:endParaRPr/>
            </a:p>
          </p:txBody>
        </p:sp>
        <p:pic>
          <p:nvPicPr>
            <p:cNvPr id="5" name="object 41">
              <a:extLst>
                <a:ext uri="{FF2B5EF4-FFF2-40B4-BE49-F238E27FC236}">
                  <a16:creationId xmlns:a16="http://schemas.microsoft.com/office/drawing/2014/main" id="{4A34243C-DAE6-E4C0-1E49-E99A363C8BF0}"/>
                </a:ext>
              </a:extLst>
            </p:cNvPr>
            <p:cNvPicPr/>
            <p:nvPr/>
          </p:nvPicPr>
          <p:blipFill>
            <a:blip r:embed="rId2" cstate="print"/>
            <a:stretch>
              <a:fillRect/>
            </a:stretch>
          </p:blipFill>
          <p:spPr>
            <a:xfrm>
              <a:off x="1002791" y="1911095"/>
              <a:ext cx="5373624" cy="4588764"/>
            </a:xfrm>
            <a:prstGeom prst="rect">
              <a:avLst/>
            </a:prstGeom>
          </p:spPr>
        </p:pic>
      </p:grpSp>
    </p:spTree>
    <p:extLst>
      <p:ext uri="{BB962C8B-B14F-4D97-AF65-F5344CB8AC3E}">
        <p14:creationId xmlns:p14="http://schemas.microsoft.com/office/powerpoint/2010/main" val="3409290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5. YoloV8</a:t>
            </a:r>
            <a:r>
              <a:rPr sz="2000" b="0" kern="1200" spc="-30" dirty="0">
                <a:solidFill>
                  <a:schemeClr val="tx1"/>
                </a:solidFill>
                <a:latin typeface="Times New Roman"/>
                <a:ea typeface="+mn-ea"/>
                <a:cs typeface="Times New Roman"/>
                <a:sym typeface="Arial"/>
              </a:rPr>
              <a:t> as a Face Recognition Model</a:t>
            </a:r>
            <a:r>
              <a:rPr lang="en-US" sz="2000" b="0" kern="1200" spc="-30" dirty="0">
                <a:solidFill>
                  <a:schemeClr val="tx1"/>
                </a:solidFill>
                <a:latin typeface="Times New Roman"/>
                <a:ea typeface="+mn-ea"/>
                <a:cs typeface="Times New Roman"/>
                <a:sym typeface="Arial"/>
              </a:rPr>
              <a:t> </a:t>
            </a:r>
            <a:endParaRPr sz="2000" b="0" kern="1200" spc="-30" dirty="0">
              <a:solidFill>
                <a:schemeClr val="tx1"/>
              </a:solidFill>
              <a:latin typeface="Times New Roman"/>
              <a:ea typeface="+mn-ea"/>
              <a:cs typeface="Times New Roman"/>
              <a:sym typeface="Arial"/>
            </a:endParaRPr>
          </a:p>
        </p:txBody>
      </p:sp>
      <p:pic>
        <p:nvPicPr>
          <p:cNvPr id="2" name="object 9">
            <a:extLst>
              <a:ext uri="{FF2B5EF4-FFF2-40B4-BE49-F238E27FC236}">
                <a16:creationId xmlns:a16="http://schemas.microsoft.com/office/drawing/2014/main" id="{70F32FF5-C172-5B48-F79B-5B4653D3A83B}"/>
              </a:ext>
            </a:extLst>
          </p:cNvPr>
          <p:cNvPicPr/>
          <p:nvPr/>
        </p:nvPicPr>
        <p:blipFill>
          <a:blip r:embed="rId2" cstate="print"/>
          <a:stretch>
            <a:fillRect/>
          </a:stretch>
        </p:blipFill>
        <p:spPr>
          <a:xfrm>
            <a:off x="2492124" y="1023366"/>
            <a:ext cx="4973547" cy="3583358"/>
          </a:xfrm>
          <a:prstGeom prst="rect">
            <a:avLst/>
          </a:prstGeom>
        </p:spPr>
      </p:pic>
    </p:spTree>
    <p:extLst>
      <p:ext uri="{BB962C8B-B14F-4D97-AF65-F5344CB8AC3E}">
        <p14:creationId xmlns:p14="http://schemas.microsoft.com/office/powerpoint/2010/main" val="1823026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5. YoloV8</a:t>
            </a:r>
            <a:r>
              <a:rPr sz="2000" b="0" kern="1200" spc="-30" dirty="0">
                <a:solidFill>
                  <a:schemeClr val="tx1"/>
                </a:solidFill>
                <a:latin typeface="Times New Roman"/>
                <a:ea typeface="+mn-ea"/>
                <a:cs typeface="Times New Roman"/>
                <a:sym typeface="Arial"/>
              </a:rPr>
              <a:t> as a Face Recognition Model</a:t>
            </a:r>
            <a:r>
              <a:rPr lang="en-US" sz="2000" b="0" kern="1200" spc="-30" dirty="0">
                <a:solidFill>
                  <a:schemeClr val="tx1"/>
                </a:solidFill>
                <a:latin typeface="Times New Roman"/>
                <a:ea typeface="+mn-ea"/>
                <a:cs typeface="Times New Roman"/>
                <a:sym typeface="Arial"/>
              </a:rPr>
              <a:t> </a:t>
            </a:r>
            <a:endParaRPr sz="2000" b="0" kern="1200" spc="-30" dirty="0">
              <a:solidFill>
                <a:schemeClr val="tx1"/>
              </a:solidFill>
              <a:latin typeface="Times New Roman"/>
              <a:ea typeface="+mn-ea"/>
              <a:cs typeface="Times New Roman"/>
              <a:sym typeface="Arial"/>
            </a:endParaRPr>
          </a:p>
        </p:txBody>
      </p:sp>
      <p:pic>
        <p:nvPicPr>
          <p:cNvPr id="2" name="object 9">
            <a:extLst>
              <a:ext uri="{FF2B5EF4-FFF2-40B4-BE49-F238E27FC236}">
                <a16:creationId xmlns:a16="http://schemas.microsoft.com/office/drawing/2014/main" id="{C7C388EE-FC1F-D15B-68EF-992339C0BE24}"/>
              </a:ext>
            </a:extLst>
          </p:cNvPr>
          <p:cNvPicPr/>
          <p:nvPr/>
        </p:nvPicPr>
        <p:blipFill>
          <a:blip r:embed="rId2" cstate="print"/>
          <a:stretch>
            <a:fillRect/>
          </a:stretch>
        </p:blipFill>
        <p:spPr>
          <a:xfrm>
            <a:off x="2673037" y="1202686"/>
            <a:ext cx="4734759" cy="3535535"/>
          </a:xfrm>
          <a:prstGeom prst="rect">
            <a:avLst/>
          </a:prstGeom>
        </p:spPr>
      </p:pic>
    </p:spTree>
    <p:extLst>
      <p:ext uri="{BB962C8B-B14F-4D97-AF65-F5344CB8AC3E}">
        <p14:creationId xmlns:p14="http://schemas.microsoft.com/office/powerpoint/2010/main" val="3503496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5. YoloV8</a:t>
            </a:r>
            <a:r>
              <a:rPr sz="2000" b="0" kern="1200" spc="-30" dirty="0">
                <a:solidFill>
                  <a:schemeClr val="tx1"/>
                </a:solidFill>
                <a:latin typeface="Times New Roman"/>
                <a:ea typeface="+mn-ea"/>
                <a:cs typeface="Times New Roman"/>
                <a:sym typeface="Arial"/>
              </a:rPr>
              <a:t> as a Face Recognition Model</a:t>
            </a:r>
            <a:r>
              <a:rPr lang="en-US" sz="2000" b="0" kern="1200" spc="-30" dirty="0">
                <a:solidFill>
                  <a:schemeClr val="tx1"/>
                </a:solidFill>
                <a:latin typeface="Times New Roman"/>
                <a:ea typeface="+mn-ea"/>
                <a:cs typeface="Times New Roman"/>
                <a:sym typeface="Arial"/>
              </a:rPr>
              <a:t> </a:t>
            </a:r>
            <a:endParaRPr sz="2000" b="0" kern="1200" spc="-30" dirty="0">
              <a:solidFill>
                <a:schemeClr val="tx1"/>
              </a:solidFill>
              <a:latin typeface="Times New Roman"/>
              <a:ea typeface="+mn-ea"/>
              <a:cs typeface="Times New Roman"/>
              <a:sym typeface="Arial"/>
            </a:endParaRPr>
          </a:p>
        </p:txBody>
      </p:sp>
      <p:pic>
        <p:nvPicPr>
          <p:cNvPr id="2" name="object 9">
            <a:extLst>
              <a:ext uri="{FF2B5EF4-FFF2-40B4-BE49-F238E27FC236}">
                <a16:creationId xmlns:a16="http://schemas.microsoft.com/office/drawing/2014/main" id="{A5DCF5E9-C880-7F2D-0386-8465BE2345BD}"/>
              </a:ext>
            </a:extLst>
          </p:cNvPr>
          <p:cNvPicPr/>
          <p:nvPr/>
        </p:nvPicPr>
        <p:blipFill>
          <a:blip r:embed="rId2" cstate="print"/>
          <a:stretch>
            <a:fillRect/>
          </a:stretch>
        </p:blipFill>
        <p:spPr>
          <a:xfrm>
            <a:off x="2261172" y="1169332"/>
            <a:ext cx="4926706" cy="3568890"/>
          </a:xfrm>
          <a:prstGeom prst="rect">
            <a:avLst/>
          </a:prstGeom>
        </p:spPr>
      </p:pic>
    </p:spTree>
    <p:extLst>
      <p:ext uri="{BB962C8B-B14F-4D97-AF65-F5344CB8AC3E}">
        <p14:creationId xmlns:p14="http://schemas.microsoft.com/office/powerpoint/2010/main" val="2315398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D0A9606F-5604-8A26-780E-19C3EB08D385}"/>
              </a:ext>
            </a:extLst>
          </p:cNvPr>
          <p:cNvSpPr txBox="1">
            <a:spLocks noGrp="1"/>
          </p:cNvSpPr>
          <p:nvPr>
            <p:ph type="title"/>
          </p:nvPr>
        </p:nvSpPr>
        <p:spPr>
          <a:xfrm>
            <a:off x="1574157" y="405278"/>
            <a:ext cx="5451676" cy="334066"/>
          </a:xfrm>
          <a:prstGeom prst="rect">
            <a:avLst/>
          </a:prstGeom>
        </p:spPr>
        <p:txBody>
          <a:bodyPr vert="horz" wrap="square" lIns="0" tIns="13335" rIns="0" bIns="0" rtlCol="0">
            <a:spAutoFit/>
          </a:bodyPr>
          <a:lstStyle/>
          <a:p>
            <a:pPr marL="12700">
              <a:lnSpc>
                <a:spcPct val="100000"/>
              </a:lnSpc>
              <a:spcBef>
                <a:spcPts val="105"/>
              </a:spcBef>
            </a:pPr>
            <a:r>
              <a:rPr lang="en-US" sz="2000" b="0" kern="1200" spc="-30" dirty="0">
                <a:solidFill>
                  <a:schemeClr val="tx1"/>
                </a:solidFill>
                <a:latin typeface="Times New Roman"/>
                <a:ea typeface="+mn-ea"/>
                <a:cs typeface="Times New Roman"/>
                <a:sym typeface="Arial"/>
              </a:rPr>
              <a:t>5. YoloV8</a:t>
            </a:r>
            <a:r>
              <a:rPr sz="2000" b="0" kern="1200" spc="-30" dirty="0">
                <a:solidFill>
                  <a:schemeClr val="tx1"/>
                </a:solidFill>
                <a:latin typeface="Times New Roman"/>
                <a:ea typeface="+mn-ea"/>
                <a:cs typeface="Times New Roman"/>
                <a:sym typeface="Arial"/>
              </a:rPr>
              <a:t> as a Face Recognition Model</a:t>
            </a:r>
            <a:r>
              <a:rPr lang="en-US" sz="2000" b="0" kern="1200" spc="-30" dirty="0">
                <a:solidFill>
                  <a:schemeClr val="tx1"/>
                </a:solidFill>
                <a:latin typeface="Times New Roman"/>
                <a:ea typeface="+mn-ea"/>
                <a:cs typeface="Times New Roman"/>
                <a:sym typeface="Arial"/>
              </a:rPr>
              <a:t> </a:t>
            </a:r>
            <a:endParaRPr sz="2000" b="0" kern="1200" spc="-30" dirty="0">
              <a:solidFill>
                <a:schemeClr val="tx1"/>
              </a:solidFill>
              <a:latin typeface="Times New Roman"/>
              <a:ea typeface="+mn-ea"/>
              <a:cs typeface="Times New Roman"/>
              <a:sym typeface="Arial"/>
            </a:endParaRPr>
          </a:p>
        </p:txBody>
      </p:sp>
      <p:pic>
        <p:nvPicPr>
          <p:cNvPr id="2" name="object 9">
            <a:extLst>
              <a:ext uri="{FF2B5EF4-FFF2-40B4-BE49-F238E27FC236}">
                <a16:creationId xmlns:a16="http://schemas.microsoft.com/office/drawing/2014/main" id="{463A54B5-8299-519D-4BAE-84E3C9599CFC}"/>
              </a:ext>
            </a:extLst>
          </p:cNvPr>
          <p:cNvPicPr/>
          <p:nvPr/>
        </p:nvPicPr>
        <p:blipFill>
          <a:blip r:embed="rId2" cstate="print"/>
          <a:stretch>
            <a:fillRect/>
          </a:stretch>
        </p:blipFill>
        <p:spPr>
          <a:xfrm>
            <a:off x="3154103" y="797935"/>
            <a:ext cx="3617086" cy="3881695"/>
          </a:xfrm>
          <a:prstGeom prst="rect">
            <a:avLst/>
          </a:prstGeom>
        </p:spPr>
      </p:pic>
      <p:sp>
        <p:nvSpPr>
          <p:cNvPr id="3" name="TextBox 2">
            <a:extLst>
              <a:ext uri="{FF2B5EF4-FFF2-40B4-BE49-F238E27FC236}">
                <a16:creationId xmlns:a16="http://schemas.microsoft.com/office/drawing/2014/main" id="{3DDB6200-4CAE-7AA2-148D-5754FE1C2ABF}"/>
              </a:ext>
            </a:extLst>
          </p:cNvPr>
          <p:cNvSpPr txBox="1"/>
          <p:nvPr/>
        </p:nvSpPr>
        <p:spPr>
          <a:xfrm>
            <a:off x="3760577" y="4679630"/>
            <a:ext cx="2744395" cy="307777"/>
          </a:xfrm>
          <a:prstGeom prst="rect">
            <a:avLst/>
          </a:prstGeom>
          <a:noFill/>
        </p:spPr>
        <p:txBody>
          <a:bodyPr wrap="square" rtlCol="0">
            <a:spAutoFit/>
          </a:bodyPr>
          <a:lstStyle/>
          <a:p>
            <a:r>
              <a:rPr lang="en-US" dirty="0">
                <a:solidFill>
                  <a:schemeClr val="tx1"/>
                </a:solidFill>
              </a:rPr>
              <a:t>Validation Predictions Samples</a:t>
            </a:r>
          </a:p>
        </p:txBody>
      </p:sp>
    </p:spTree>
    <p:extLst>
      <p:ext uri="{BB962C8B-B14F-4D97-AF65-F5344CB8AC3E}">
        <p14:creationId xmlns:p14="http://schemas.microsoft.com/office/powerpoint/2010/main" val="2121534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67F236-5F53-E754-2304-8B0B088970DA}"/>
              </a:ext>
            </a:extLst>
          </p:cNvPr>
          <p:cNvPicPr>
            <a:picLocks noChangeAspect="1"/>
          </p:cNvPicPr>
          <p:nvPr/>
        </p:nvPicPr>
        <p:blipFill>
          <a:blip r:embed="rId2"/>
          <a:stretch>
            <a:fillRect/>
          </a:stretch>
        </p:blipFill>
        <p:spPr>
          <a:xfrm>
            <a:off x="779221" y="1461294"/>
            <a:ext cx="1450974" cy="1341236"/>
          </a:xfrm>
          <a:prstGeom prst="rect">
            <a:avLst/>
          </a:prstGeom>
        </p:spPr>
      </p:pic>
      <p:sp>
        <p:nvSpPr>
          <p:cNvPr id="13" name="TextBox 12">
            <a:extLst>
              <a:ext uri="{FF2B5EF4-FFF2-40B4-BE49-F238E27FC236}">
                <a16:creationId xmlns:a16="http://schemas.microsoft.com/office/drawing/2014/main" id="{2A5E23C3-7FD1-4B08-A3CA-1A05AC8922B0}"/>
              </a:ext>
            </a:extLst>
          </p:cNvPr>
          <p:cNvSpPr txBox="1"/>
          <p:nvPr/>
        </p:nvSpPr>
        <p:spPr>
          <a:xfrm>
            <a:off x="659757" y="2802530"/>
            <a:ext cx="2847372" cy="769441"/>
          </a:xfrm>
          <a:prstGeom prst="rect">
            <a:avLst/>
          </a:prstGeom>
          <a:noFill/>
        </p:spPr>
        <p:txBody>
          <a:bodyPr wrap="square" rtlCol="0">
            <a:spAutoFit/>
          </a:bodyPr>
          <a:lstStyle/>
          <a:p>
            <a:r>
              <a:rPr lang="en-US" sz="4400" spc="-85" dirty="0">
                <a:solidFill>
                  <a:schemeClr val="tx2"/>
                </a:solidFill>
                <a:latin typeface="Times New Roman"/>
                <a:cs typeface="Times New Roman"/>
              </a:rPr>
              <a:t>Results</a:t>
            </a:r>
          </a:p>
        </p:txBody>
      </p:sp>
    </p:spTree>
    <p:extLst>
      <p:ext uri="{BB962C8B-B14F-4D97-AF65-F5344CB8AC3E}">
        <p14:creationId xmlns:p14="http://schemas.microsoft.com/office/powerpoint/2010/main" val="2813837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YoloV8</a:t>
            </a:r>
            <a:r>
              <a:rPr lang="en-US" sz="2800" spc="-45" dirty="0"/>
              <a:t> </a:t>
            </a:r>
            <a:r>
              <a:rPr lang="en-US" sz="2800" spc="-150" dirty="0"/>
              <a:t>Face</a:t>
            </a:r>
            <a:r>
              <a:rPr lang="en-US" sz="2800" spc="-20" dirty="0"/>
              <a:t> </a:t>
            </a:r>
            <a:r>
              <a:rPr lang="en-US" sz="2800" spc="-5" dirty="0"/>
              <a:t>Detection</a:t>
            </a:r>
            <a:r>
              <a:rPr lang="en-US" sz="2800" spc="-15" dirty="0"/>
              <a:t> </a:t>
            </a:r>
            <a:r>
              <a:rPr lang="en-US" sz="2800" spc="65" dirty="0"/>
              <a:t>and </a:t>
            </a:r>
            <a:r>
              <a:rPr lang="en-US" sz="2800" spc="-1010" dirty="0"/>
              <a:t> </a:t>
            </a:r>
            <a:r>
              <a:rPr lang="en-US" sz="2800" spc="-30" dirty="0"/>
              <a:t>Recognition</a:t>
            </a:r>
            <a:r>
              <a:rPr lang="en-US" sz="2800" spc="-50" dirty="0"/>
              <a:t> </a:t>
            </a:r>
            <a:r>
              <a:rPr lang="en-US" sz="2800" spc="-75" dirty="0"/>
              <a:t>Models</a:t>
            </a:r>
            <a:endParaRPr lang="en-US" sz="2800" dirty="0"/>
          </a:p>
        </p:txBody>
      </p:sp>
      <p:pic>
        <p:nvPicPr>
          <p:cNvPr id="11" name="object 15">
            <a:extLst>
              <a:ext uri="{FF2B5EF4-FFF2-40B4-BE49-F238E27FC236}">
                <a16:creationId xmlns:a16="http://schemas.microsoft.com/office/drawing/2014/main" id="{92993999-364D-DEF1-F280-0441EA34EA29}"/>
              </a:ext>
            </a:extLst>
          </p:cNvPr>
          <p:cNvPicPr/>
          <p:nvPr/>
        </p:nvPicPr>
        <p:blipFill rotWithShape="1">
          <a:blip r:embed="rId3" cstate="print"/>
          <a:srcRect r="66284" b="53213"/>
          <a:stretch/>
        </p:blipFill>
        <p:spPr>
          <a:xfrm>
            <a:off x="395234" y="1865590"/>
            <a:ext cx="2073646" cy="952660"/>
          </a:xfrm>
          <a:prstGeom prst="rect">
            <a:avLst/>
          </a:prstGeom>
        </p:spPr>
      </p:pic>
      <p:sp>
        <p:nvSpPr>
          <p:cNvPr id="13" name="TextBox 12">
            <a:extLst>
              <a:ext uri="{FF2B5EF4-FFF2-40B4-BE49-F238E27FC236}">
                <a16:creationId xmlns:a16="http://schemas.microsoft.com/office/drawing/2014/main" id="{93329D0E-6E90-526E-813C-8D20D97030BC}"/>
              </a:ext>
            </a:extLst>
          </p:cNvPr>
          <p:cNvSpPr txBox="1"/>
          <p:nvPr/>
        </p:nvSpPr>
        <p:spPr>
          <a:xfrm>
            <a:off x="2682240" y="561350"/>
            <a:ext cx="3525520" cy="646331"/>
          </a:xfrm>
          <a:prstGeom prst="rect">
            <a:avLst/>
          </a:prstGeom>
          <a:noFill/>
        </p:spPr>
        <p:txBody>
          <a:bodyPr wrap="square" rtlCol="0">
            <a:spAutoFit/>
          </a:bodyPr>
          <a:lstStyle/>
          <a:p>
            <a:pPr algn="ctr"/>
            <a:r>
              <a:rPr lang="en-US" sz="1800" dirty="0">
                <a:solidFill>
                  <a:schemeClr val="tx1"/>
                </a:solidFill>
              </a:rPr>
              <a:t>Results of an imagine with a :</a:t>
            </a:r>
          </a:p>
          <a:p>
            <a:pPr algn="ctr"/>
            <a:r>
              <a:rPr lang="en-US" sz="1800" dirty="0">
                <a:solidFill>
                  <a:schemeClr val="tx1"/>
                </a:solidFill>
              </a:rPr>
              <a:t> single face </a:t>
            </a:r>
          </a:p>
        </p:txBody>
      </p:sp>
      <p:cxnSp>
        <p:nvCxnSpPr>
          <p:cNvPr id="16" name="Straight Connector 15">
            <a:extLst>
              <a:ext uri="{FF2B5EF4-FFF2-40B4-BE49-F238E27FC236}">
                <a16:creationId xmlns:a16="http://schemas.microsoft.com/office/drawing/2014/main" id="{CFB2E914-080B-B0F5-6BE5-194E877B6B88}"/>
              </a:ext>
            </a:extLst>
          </p:cNvPr>
          <p:cNvCxnSpPr>
            <a:cxnSpLocks/>
          </p:cNvCxnSpPr>
          <p:nvPr/>
        </p:nvCxnSpPr>
        <p:spPr>
          <a:xfrm>
            <a:off x="2814320" y="1280294"/>
            <a:ext cx="0" cy="2712586"/>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1691045-A1C3-47EC-DEC1-5A01527B6EA0}"/>
              </a:ext>
            </a:extLst>
          </p:cNvPr>
          <p:cNvPicPr>
            <a:picLocks noChangeAspect="1"/>
          </p:cNvPicPr>
          <p:nvPr/>
        </p:nvPicPr>
        <p:blipFill>
          <a:blip r:embed="rId4"/>
          <a:stretch>
            <a:fillRect/>
          </a:stretch>
        </p:blipFill>
        <p:spPr>
          <a:xfrm>
            <a:off x="3694686" y="1466359"/>
            <a:ext cx="1432560" cy="2210782"/>
          </a:xfrm>
          <a:prstGeom prst="rect">
            <a:avLst/>
          </a:prstGeom>
        </p:spPr>
      </p:pic>
      <p:cxnSp>
        <p:nvCxnSpPr>
          <p:cNvPr id="21" name="Straight Connector 20">
            <a:extLst>
              <a:ext uri="{FF2B5EF4-FFF2-40B4-BE49-F238E27FC236}">
                <a16:creationId xmlns:a16="http://schemas.microsoft.com/office/drawing/2014/main" id="{1B4A02D8-C710-B5D0-0F2F-98A78E41ED66}"/>
              </a:ext>
            </a:extLst>
          </p:cNvPr>
          <p:cNvCxnSpPr>
            <a:cxnSpLocks/>
          </p:cNvCxnSpPr>
          <p:nvPr/>
        </p:nvCxnSpPr>
        <p:spPr>
          <a:xfrm>
            <a:off x="5852160" y="1280294"/>
            <a:ext cx="0" cy="2712586"/>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object 14">
            <a:extLst>
              <a:ext uri="{FF2B5EF4-FFF2-40B4-BE49-F238E27FC236}">
                <a16:creationId xmlns:a16="http://schemas.microsoft.com/office/drawing/2014/main" id="{D0B6E3FB-3484-5B2F-2A82-5D85603ED4ED}"/>
              </a:ext>
            </a:extLst>
          </p:cNvPr>
          <p:cNvPicPr/>
          <p:nvPr/>
        </p:nvPicPr>
        <p:blipFill>
          <a:blip r:embed="rId5" cstate="print"/>
          <a:stretch>
            <a:fillRect/>
          </a:stretch>
        </p:blipFill>
        <p:spPr>
          <a:xfrm>
            <a:off x="6707126" y="1466439"/>
            <a:ext cx="1939032" cy="2210702"/>
          </a:xfrm>
          <a:prstGeom prst="rect">
            <a:avLst/>
          </a:prstGeom>
        </p:spPr>
      </p:pic>
    </p:spTree>
    <p:extLst>
      <p:ext uri="{BB962C8B-B14F-4D97-AF65-F5344CB8AC3E}">
        <p14:creationId xmlns:p14="http://schemas.microsoft.com/office/powerpoint/2010/main" val="3144612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YoloV8</a:t>
            </a:r>
            <a:r>
              <a:rPr lang="en-US" sz="2800" spc="-45" dirty="0"/>
              <a:t> </a:t>
            </a:r>
            <a:r>
              <a:rPr lang="en-US" sz="2800" spc="-150" dirty="0"/>
              <a:t>Face</a:t>
            </a:r>
            <a:r>
              <a:rPr lang="en-US" sz="2800" spc="-20" dirty="0"/>
              <a:t> </a:t>
            </a:r>
            <a:r>
              <a:rPr lang="en-US" sz="2800" spc="-5" dirty="0"/>
              <a:t>Detection</a:t>
            </a:r>
            <a:r>
              <a:rPr lang="en-US" sz="2800" spc="-15" dirty="0"/>
              <a:t> </a:t>
            </a:r>
            <a:r>
              <a:rPr lang="en-US" sz="2800" spc="65" dirty="0"/>
              <a:t>and </a:t>
            </a:r>
            <a:r>
              <a:rPr lang="en-US" sz="2800" spc="-1010" dirty="0"/>
              <a:t> </a:t>
            </a:r>
            <a:r>
              <a:rPr lang="en-US" sz="2800" spc="-30" dirty="0"/>
              <a:t>Recognition</a:t>
            </a:r>
            <a:r>
              <a:rPr lang="en-US" sz="2800" spc="-50" dirty="0"/>
              <a:t> </a:t>
            </a:r>
            <a:r>
              <a:rPr lang="en-US" sz="2800" spc="-75" dirty="0"/>
              <a:t>Models</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2240" y="561350"/>
            <a:ext cx="3525520" cy="646331"/>
          </a:xfrm>
          <a:prstGeom prst="rect">
            <a:avLst/>
          </a:prstGeom>
          <a:noFill/>
        </p:spPr>
        <p:txBody>
          <a:bodyPr wrap="square" rtlCol="0">
            <a:spAutoFit/>
          </a:bodyPr>
          <a:lstStyle/>
          <a:p>
            <a:pPr algn="ctr"/>
            <a:r>
              <a:rPr lang="en-US" sz="1800" dirty="0">
                <a:solidFill>
                  <a:schemeClr val="tx1"/>
                </a:solidFill>
              </a:rPr>
              <a:t>Results of an imagine with a :</a:t>
            </a:r>
          </a:p>
          <a:p>
            <a:pPr algn="ctr"/>
            <a:r>
              <a:rPr lang="en-US" sz="1800" dirty="0">
                <a:solidFill>
                  <a:schemeClr val="tx1"/>
                </a:solidFill>
              </a:rPr>
              <a:t> single face </a:t>
            </a:r>
          </a:p>
        </p:txBody>
      </p:sp>
      <p:cxnSp>
        <p:nvCxnSpPr>
          <p:cNvPr id="16" name="Straight Connector 15">
            <a:extLst>
              <a:ext uri="{FF2B5EF4-FFF2-40B4-BE49-F238E27FC236}">
                <a16:creationId xmlns:a16="http://schemas.microsoft.com/office/drawing/2014/main" id="{CFB2E914-080B-B0F5-6BE5-194E877B6B88}"/>
              </a:ext>
            </a:extLst>
          </p:cNvPr>
          <p:cNvCxnSpPr>
            <a:cxnSpLocks/>
          </p:cNvCxnSpPr>
          <p:nvPr/>
        </p:nvCxnSpPr>
        <p:spPr>
          <a:xfrm>
            <a:off x="2824480" y="1280294"/>
            <a:ext cx="0" cy="288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4A02D8-C710-B5D0-0F2F-98A78E41ED66}"/>
              </a:ext>
            </a:extLst>
          </p:cNvPr>
          <p:cNvCxnSpPr>
            <a:cxnSpLocks/>
          </p:cNvCxnSpPr>
          <p:nvPr/>
        </p:nvCxnSpPr>
        <p:spPr>
          <a:xfrm>
            <a:off x="4937760" y="1280294"/>
            <a:ext cx="0" cy="2885306"/>
          </a:xfrm>
          <a:prstGeom prst="line">
            <a:avLst/>
          </a:prstGeom>
        </p:spPr>
        <p:style>
          <a:lnRef idx="1">
            <a:schemeClr val="accent1"/>
          </a:lnRef>
          <a:fillRef idx="0">
            <a:schemeClr val="accent1"/>
          </a:fillRef>
          <a:effectRef idx="0">
            <a:schemeClr val="accent1"/>
          </a:effectRef>
          <a:fontRef idx="minor">
            <a:schemeClr val="tx1"/>
          </a:fontRef>
        </p:style>
      </p:cxnSp>
      <p:pic>
        <p:nvPicPr>
          <p:cNvPr id="2" name="object 16">
            <a:extLst>
              <a:ext uri="{FF2B5EF4-FFF2-40B4-BE49-F238E27FC236}">
                <a16:creationId xmlns:a16="http://schemas.microsoft.com/office/drawing/2014/main" id="{F9445955-544F-C5FE-4018-52B720FC3852}"/>
              </a:ext>
            </a:extLst>
          </p:cNvPr>
          <p:cNvPicPr/>
          <p:nvPr/>
        </p:nvPicPr>
        <p:blipFill rotWithShape="1">
          <a:blip r:embed="rId2" cstate="print"/>
          <a:srcRect r="51912" b="45974"/>
          <a:stretch/>
        </p:blipFill>
        <p:spPr>
          <a:xfrm>
            <a:off x="164083" y="2103428"/>
            <a:ext cx="2484628" cy="680546"/>
          </a:xfrm>
          <a:prstGeom prst="rect">
            <a:avLst/>
          </a:prstGeom>
        </p:spPr>
      </p:pic>
      <p:pic>
        <p:nvPicPr>
          <p:cNvPr id="3" name="object 17">
            <a:extLst>
              <a:ext uri="{FF2B5EF4-FFF2-40B4-BE49-F238E27FC236}">
                <a16:creationId xmlns:a16="http://schemas.microsoft.com/office/drawing/2014/main" id="{2F10AA40-28F5-2B0A-A7B6-F1B840839AC7}"/>
              </a:ext>
            </a:extLst>
          </p:cNvPr>
          <p:cNvPicPr/>
          <p:nvPr/>
        </p:nvPicPr>
        <p:blipFill>
          <a:blip r:embed="rId3" cstate="print"/>
          <a:stretch>
            <a:fillRect/>
          </a:stretch>
        </p:blipFill>
        <p:spPr>
          <a:xfrm>
            <a:off x="3027172" y="1550843"/>
            <a:ext cx="1636780" cy="2041814"/>
          </a:xfrm>
          <a:prstGeom prst="rect">
            <a:avLst/>
          </a:prstGeom>
        </p:spPr>
      </p:pic>
      <p:pic>
        <p:nvPicPr>
          <p:cNvPr id="6" name="object 18">
            <a:extLst>
              <a:ext uri="{FF2B5EF4-FFF2-40B4-BE49-F238E27FC236}">
                <a16:creationId xmlns:a16="http://schemas.microsoft.com/office/drawing/2014/main" id="{9B2C106B-EB02-78B5-3BF5-1B9A07A26788}"/>
              </a:ext>
            </a:extLst>
          </p:cNvPr>
          <p:cNvPicPr/>
          <p:nvPr/>
        </p:nvPicPr>
        <p:blipFill>
          <a:blip r:embed="rId4" cstate="print"/>
          <a:stretch>
            <a:fillRect/>
          </a:stretch>
        </p:blipFill>
        <p:spPr>
          <a:xfrm>
            <a:off x="5185915" y="1550843"/>
            <a:ext cx="1534668" cy="2041814"/>
          </a:xfrm>
          <a:prstGeom prst="rect">
            <a:avLst/>
          </a:prstGeom>
        </p:spPr>
      </p:pic>
      <p:pic>
        <p:nvPicPr>
          <p:cNvPr id="7" name="object 19">
            <a:extLst>
              <a:ext uri="{FF2B5EF4-FFF2-40B4-BE49-F238E27FC236}">
                <a16:creationId xmlns:a16="http://schemas.microsoft.com/office/drawing/2014/main" id="{557301AD-3B77-DC25-F32F-DD6E49759455}"/>
              </a:ext>
            </a:extLst>
          </p:cNvPr>
          <p:cNvPicPr/>
          <p:nvPr/>
        </p:nvPicPr>
        <p:blipFill rotWithShape="1">
          <a:blip r:embed="rId5" cstate="print"/>
          <a:srcRect r="63397" b="49666"/>
          <a:stretch/>
        </p:blipFill>
        <p:spPr>
          <a:xfrm>
            <a:off x="7173467" y="2103428"/>
            <a:ext cx="1806450" cy="680546"/>
          </a:xfrm>
          <a:prstGeom prst="rect">
            <a:avLst/>
          </a:prstGeom>
        </p:spPr>
      </p:pic>
      <p:cxnSp>
        <p:nvCxnSpPr>
          <p:cNvPr id="8" name="Straight Connector 7">
            <a:extLst>
              <a:ext uri="{FF2B5EF4-FFF2-40B4-BE49-F238E27FC236}">
                <a16:creationId xmlns:a16="http://schemas.microsoft.com/office/drawing/2014/main" id="{366A5EA6-7491-0BCF-D572-EDFD27A0C0A5}"/>
              </a:ext>
            </a:extLst>
          </p:cNvPr>
          <p:cNvCxnSpPr>
            <a:cxnSpLocks/>
          </p:cNvCxnSpPr>
          <p:nvPr/>
        </p:nvCxnSpPr>
        <p:spPr>
          <a:xfrm>
            <a:off x="6949440" y="1341321"/>
            <a:ext cx="0" cy="28853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018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YoloV8</a:t>
            </a:r>
            <a:r>
              <a:rPr lang="en-US" sz="2800" spc="-45" dirty="0"/>
              <a:t> </a:t>
            </a:r>
            <a:r>
              <a:rPr lang="en-US" sz="2800" spc="-150" dirty="0"/>
              <a:t>Face</a:t>
            </a:r>
            <a:r>
              <a:rPr lang="en-US" sz="2800" spc="-20" dirty="0"/>
              <a:t> </a:t>
            </a:r>
            <a:r>
              <a:rPr lang="en-US" sz="2800" spc="-5" dirty="0"/>
              <a:t>Detection</a:t>
            </a:r>
            <a:r>
              <a:rPr lang="en-US" sz="2800" spc="-15" dirty="0"/>
              <a:t> </a:t>
            </a:r>
            <a:r>
              <a:rPr lang="en-US" sz="2800" spc="65" dirty="0"/>
              <a:t>and </a:t>
            </a:r>
            <a:r>
              <a:rPr lang="en-US" sz="2800" spc="-1010" dirty="0"/>
              <a:t> </a:t>
            </a:r>
            <a:r>
              <a:rPr lang="en-US" sz="2800" spc="-30" dirty="0"/>
              <a:t>Recognition</a:t>
            </a:r>
            <a:r>
              <a:rPr lang="en-US" sz="2800" spc="-50" dirty="0"/>
              <a:t> </a:t>
            </a:r>
            <a:r>
              <a:rPr lang="en-US" sz="2800" spc="-75" dirty="0"/>
              <a:t>Models</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2240" y="561350"/>
            <a:ext cx="3525520" cy="646331"/>
          </a:xfrm>
          <a:prstGeom prst="rect">
            <a:avLst/>
          </a:prstGeom>
          <a:noFill/>
        </p:spPr>
        <p:txBody>
          <a:bodyPr wrap="square" rtlCol="0">
            <a:spAutoFit/>
          </a:bodyPr>
          <a:lstStyle/>
          <a:p>
            <a:pPr algn="ctr"/>
            <a:r>
              <a:rPr lang="en-US" sz="1800" dirty="0">
                <a:solidFill>
                  <a:schemeClr val="tx1"/>
                </a:solidFill>
              </a:rPr>
              <a:t>Results of an imagine with :</a:t>
            </a:r>
          </a:p>
          <a:p>
            <a:pPr algn="ctr"/>
            <a:r>
              <a:rPr lang="en-US" sz="1800" dirty="0">
                <a:solidFill>
                  <a:schemeClr val="tx1"/>
                </a:solidFill>
              </a:rPr>
              <a:t>Multiple faces </a:t>
            </a:r>
          </a:p>
        </p:txBody>
      </p:sp>
      <p:cxnSp>
        <p:nvCxnSpPr>
          <p:cNvPr id="16" name="Straight Connector 15">
            <a:extLst>
              <a:ext uri="{FF2B5EF4-FFF2-40B4-BE49-F238E27FC236}">
                <a16:creationId xmlns:a16="http://schemas.microsoft.com/office/drawing/2014/main" id="{CFB2E914-080B-B0F5-6BE5-194E877B6B88}"/>
              </a:ext>
            </a:extLst>
          </p:cNvPr>
          <p:cNvCxnSpPr>
            <a:cxnSpLocks/>
          </p:cNvCxnSpPr>
          <p:nvPr/>
        </p:nvCxnSpPr>
        <p:spPr>
          <a:xfrm>
            <a:off x="2143760" y="1280294"/>
            <a:ext cx="0" cy="288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4A02D8-C710-B5D0-0F2F-98A78E41ED66}"/>
              </a:ext>
            </a:extLst>
          </p:cNvPr>
          <p:cNvCxnSpPr>
            <a:cxnSpLocks/>
          </p:cNvCxnSpPr>
          <p:nvPr/>
        </p:nvCxnSpPr>
        <p:spPr>
          <a:xfrm>
            <a:off x="5110480" y="1280294"/>
            <a:ext cx="0" cy="288530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object 11">
            <a:extLst>
              <a:ext uri="{FF2B5EF4-FFF2-40B4-BE49-F238E27FC236}">
                <a16:creationId xmlns:a16="http://schemas.microsoft.com/office/drawing/2014/main" id="{F4CFCC75-AB76-B55A-B3AC-DAEA5C10ADB2}"/>
              </a:ext>
            </a:extLst>
          </p:cNvPr>
          <p:cNvPicPr/>
          <p:nvPr/>
        </p:nvPicPr>
        <p:blipFill rotWithShape="1">
          <a:blip r:embed="rId3" cstate="print"/>
          <a:srcRect l="1" t="1" r="69467" b="46268"/>
          <a:stretch/>
        </p:blipFill>
        <p:spPr>
          <a:xfrm>
            <a:off x="176527" y="2168398"/>
            <a:ext cx="1676910" cy="806704"/>
          </a:xfrm>
          <a:prstGeom prst="rect">
            <a:avLst/>
          </a:prstGeom>
        </p:spPr>
      </p:pic>
      <p:pic>
        <p:nvPicPr>
          <p:cNvPr id="5" name="object 9">
            <a:extLst>
              <a:ext uri="{FF2B5EF4-FFF2-40B4-BE49-F238E27FC236}">
                <a16:creationId xmlns:a16="http://schemas.microsoft.com/office/drawing/2014/main" id="{725CEB44-33EE-DFD7-078F-9FB3A62539F9}"/>
              </a:ext>
            </a:extLst>
          </p:cNvPr>
          <p:cNvPicPr/>
          <p:nvPr/>
        </p:nvPicPr>
        <p:blipFill>
          <a:blip r:embed="rId4" cstate="print"/>
          <a:stretch>
            <a:fillRect/>
          </a:stretch>
        </p:blipFill>
        <p:spPr>
          <a:xfrm>
            <a:off x="2194559" y="1781436"/>
            <a:ext cx="2764536" cy="1580628"/>
          </a:xfrm>
          <a:prstGeom prst="rect">
            <a:avLst/>
          </a:prstGeom>
        </p:spPr>
      </p:pic>
      <p:pic>
        <p:nvPicPr>
          <p:cNvPr id="9" name="object 12">
            <a:extLst>
              <a:ext uri="{FF2B5EF4-FFF2-40B4-BE49-F238E27FC236}">
                <a16:creationId xmlns:a16="http://schemas.microsoft.com/office/drawing/2014/main" id="{0570BE3E-EE37-3B6C-3E6D-C9D553542F12}"/>
              </a:ext>
            </a:extLst>
          </p:cNvPr>
          <p:cNvPicPr/>
          <p:nvPr/>
        </p:nvPicPr>
        <p:blipFill>
          <a:blip r:embed="rId5" cstate="print"/>
          <a:stretch>
            <a:fillRect/>
          </a:stretch>
        </p:blipFill>
        <p:spPr>
          <a:xfrm>
            <a:off x="5390895" y="1280294"/>
            <a:ext cx="1379218" cy="1527556"/>
          </a:xfrm>
          <a:prstGeom prst="rect">
            <a:avLst/>
          </a:prstGeom>
        </p:spPr>
      </p:pic>
      <p:pic>
        <p:nvPicPr>
          <p:cNvPr id="11" name="object 13">
            <a:extLst>
              <a:ext uri="{FF2B5EF4-FFF2-40B4-BE49-F238E27FC236}">
                <a16:creationId xmlns:a16="http://schemas.microsoft.com/office/drawing/2014/main" id="{7900592E-F2D3-3D04-480B-F0A4E1C0765B}"/>
              </a:ext>
            </a:extLst>
          </p:cNvPr>
          <p:cNvPicPr/>
          <p:nvPr/>
        </p:nvPicPr>
        <p:blipFill>
          <a:blip r:embed="rId6" cstate="print"/>
          <a:stretch>
            <a:fillRect/>
          </a:stretch>
        </p:blipFill>
        <p:spPr>
          <a:xfrm>
            <a:off x="7303514" y="1280294"/>
            <a:ext cx="1447800" cy="1502596"/>
          </a:xfrm>
          <a:prstGeom prst="rect">
            <a:avLst/>
          </a:prstGeom>
        </p:spPr>
      </p:pic>
      <p:pic>
        <p:nvPicPr>
          <p:cNvPr id="12" name="object 14">
            <a:extLst>
              <a:ext uri="{FF2B5EF4-FFF2-40B4-BE49-F238E27FC236}">
                <a16:creationId xmlns:a16="http://schemas.microsoft.com/office/drawing/2014/main" id="{EB2794C3-7008-B305-DFE2-D2DD0A4E472C}"/>
              </a:ext>
            </a:extLst>
          </p:cNvPr>
          <p:cNvPicPr/>
          <p:nvPr/>
        </p:nvPicPr>
        <p:blipFill>
          <a:blip r:embed="rId7" cstate="print"/>
          <a:stretch>
            <a:fillRect/>
          </a:stretch>
        </p:blipFill>
        <p:spPr>
          <a:xfrm>
            <a:off x="5390895" y="2894059"/>
            <a:ext cx="1379215" cy="1767839"/>
          </a:xfrm>
          <a:prstGeom prst="rect">
            <a:avLst/>
          </a:prstGeom>
        </p:spPr>
      </p:pic>
      <p:pic>
        <p:nvPicPr>
          <p:cNvPr id="14" name="object 15">
            <a:extLst>
              <a:ext uri="{FF2B5EF4-FFF2-40B4-BE49-F238E27FC236}">
                <a16:creationId xmlns:a16="http://schemas.microsoft.com/office/drawing/2014/main" id="{1F3D66B1-8560-07EB-52E3-48F9184C5654}"/>
              </a:ext>
            </a:extLst>
          </p:cNvPr>
          <p:cNvPicPr/>
          <p:nvPr/>
        </p:nvPicPr>
        <p:blipFill>
          <a:blip r:embed="rId8" cstate="print"/>
          <a:stretch>
            <a:fillRect/>
          </a:stretch>
        </p:blipFill>
        <p:spPr>
          <a:xfrm>
            <a:off x="7303514" y="2939033"/>
            <a:ext cx="1447800" cy="1760219"/>
          </a:xfrm>
          <a:prstGeom prst="rect">
            <a:avLst/>
          </a:prstGeom>
        </p:spPr>
      </p:pic>
    </p:spTree>
    <p:extLst>
      <p:ext uri="{BB962C8B-B14F-4D97-AF65-F5344CB8AC3E}">
        <p14:creationId xmlns:p14="http://schemas.microsoft.com/office/powerpoint/2010/main" val="3937757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A5FAC1C-D09D-59C8-88F3-1E61118825E7}"/>
              </a:ext>
            </a:extLst>
          </p:cNvPr>
          <p:cNvSpPr>
            <a:spLocks noGrp="1"/>
          </p:cNvSpPr>
          <p:nvPr>
            <p:ph type="subTitle" idx="1"/>
          </p:nvPr>
        </p:nvSpPr>
        <p:spPr>
          <a:xfrm>
            <a:off x="4855527" y="264400"/>
            <a:ext cx="4205287" cy="4266960"/>
          </a:xfrm>
        </p:spPr>
        <p:txBody>
          <a:bodyPr/>
          <a:lstStyle/>
          <a:p>
            <a:r>
              <a:rPr lang="en-US" sz="2400" spc="-85" dirty="0">
                <a:solidFill>
                  <a:schemeClr val="tx2"/>
                </a:solidFill>
                <a:latin typeface="Times New Roman"/>
                <a:cs typeface="Times New Roman"/>
                <a:sym typeface="Arial"/>
              </a:rPr>
              <a:t>Scope:</a:t>
            </a:r>
          </a:p>
          <a:p>
            <a:endParaRPr lang="en-US" sz="1800" dirty="0">
              <a:latin typeface="Tahoma"/>
              <a:cs typeface="Tahoma"/>
            </a:endParaRPr>
          </a:p>
          <a:p>
            <a:pPr>
              <a:buFont typeface="Courier New" panose="02070309020205020404" pitchFamily="49" charset="0"/>
              <a:buChar char="o"/>
            </a:pPr>
            <a:r>
              <a:rPr lang="en-US" sz="1800" spc="-85" dirty="0">
                <a:solidFill>
                  <a:schemeClr val="tx2"/>
                </a:solidFill>
                <a:latin typeface="Times New Roman"/>
                <a:cs typeface="Times New Roman"/>
              </a:rPr>
              <a:t>Image Input (as various types)</a:t>
            </a:r>
          </a:p>
          <a:p>
            <a:pPr>
              <a:buFont typeface="Courier New" panose="02070309020205020404" pitchFamily="49" charset="0"/>
              <a:buChar char="o"/>
            </a:pPr>
            <a:endParaRPr lang="en-US" sz="1800" spc="45" dirty="0">
              <a:latin typeface="Tahoma"/>
              <a:cs typeface="Tahoma"/>
            </a:endParaRPr>
          </a:p>
          <a:p>
            <a:pPr>
              <a:buFont typeface="Courier New" panose="02070309020205020404" pitchFamily="49" charset="0"/>
              <a:buChar char="o"/>
            </a:pPr>
            <a:r>
              <a:rPr lang="en-US" sz="1800" spc="-85" dirty="0">
                <a:solidFill>
                  <a:schemeClr val="tx2"/>
                </a:solidFill>
                <a:latin typeface="Times New Roman"/>
                <a:cs typeface="Times New Roman"/>
              </a:rPr>
              <a:t>Multiple Face Detection and Recognition</a:t>
            </a:r>
          </a:p>
          <a:p>
            <a:pPr>
              <a:buFont typeface="Courier New" panose="02070309020205020404" pitchFamily="49" charset="0"/>
              <a:buChar char="o"/>
            </a:pPr>
            <a:endParaRPr lang="en-US" sz="1800" spc="-85" dirty="0">
              <a:solidFill>
                <a:schemeClr val="tx2"/>
              </a:solidFill>
              <a:latin typeface="Times New Roman"/>
              <a:cs typeface="Times New Roman"/>
            </a:endParaRPr>
          </a:p>
          <a:p>
            <a:pPr>
              <a:buFont typeface="Courier New" panose="02070309020205020404" pitchFamily="49" charset="0"/>
              <a:buChar char="o"/>
            </a:pPr>
            <a:r>
              <a:rPr lang="en-US" sz="1800" spc="-85" dirty="0">
                <a:solidFill>
                  <a:schemeClr val="tx2"/>
                </a:solidFill>
                <a:latin typeface="Times New Roman"/>
                <a:cs typeface="Times New Roman"/>
              </a:rPr>
              <a:t>Selective Face Blurring</a:t>
            </a:r>
          </a:p>
          <a:p>
            <a:pPr marL="152400" indent="0">
              <a:buNone/>
            </a:pPr>
            <a:endParaRPr lang="en-US" sz="1800" spc="-85" dirty="0">
              <a:solidFill>
                <a:schemeClr val="tx2"/>
              </a:solidFill>
              <a:latin typeface="Times New Roman"/>
              <a:cs typeface="Times New Roman"/>
            </a:endParaRPr>
          </a:p>
          <a:p>
            <a:pPr>
              <a:buFont typeface="Courier New" panose="02070309020205020404" pitchFamily="49" charset="0"/>
              <a:buChar char="o"/>
            </a:pPr>
            <a:r>
              <a:rPr lang="en-US" sz="1800" spc="-85" dirty="0">
                <a:solidFill>
                  <a:schemeClr val="tx2"/>
                </a:solidFill>
                <a:latin typeface="Times New Roman"/>
                <a:cs typeface="Times New Roman"/>
                <a:sym typeface="Arial"/>
              </a:rPr>
              <a:t>Preserve the quality</a:t>
            </a:r>
          </a:p>
          <a:p>
            <a:pPr marL="152400" indent="0">
              <a:buNone/>
            </a:pPr>
            <a:endParaRPr lang="en-US" sz="1800" spc="-85" dirty="0">
              <a:solidFill>
                <a:schemeClr val="tx2"/>
              </a:solidFill>
              <a:latin typeface="Times New Roman"/>
              <a:cs typeface="Times New Roman"/>
              <a:sym typeface="Arial"/>
            </a:endParaRPr>
          </a:p>
          <a:p>
            <a:pPr>
              <a:buFont typeface="Courier New" panose="02070309020205020404" pitchFamily="49" charset="0"/>
              <a:buChar char="o"/>
            </a:pPr>
            <a:endParaRPr lang="en-US" sz="1800" spc="-85" dirty="0">
              <a:solidFill>
                <a:schemeClr val="tx2"/>
              </a:solidFill>
              <a:latin typeface="Times New Roman"/>
              <a:cs typeface="Times New Roman"/>
              <a:sym typeface="Arial"/>
            </a:endParaRPr>
          </a:p>
          <a:p>
            <a:pPr>
              <a:buSzPct val="101000"/>
              <a:buFont typeface="Arial" panose="020B0604020202020204" pitchFamily="34" charset="0"/>
              <a:buChar char="•"/>
            </a:pPr>
            <a:r>
              <a:rPr lang="en-US" sz="2400" spc="-85" dirty="0">
                <a:solidFill>
                  <a:schemeClr val="tx2"/>
                </a:solidFill>
                <a:latin typeface="Times New Roman"/>
                <a:cs typeface="Times New Roman"/>
                <a:sym typeface="Arial"/>
              </a:rPr>
              <a:t>Objective: </a:t>
            </a:r>
          </a:p>
          <a:p>
            <a:pPr marL="152400" indent="0">
              <a:buNone/>
            </a:pPr>
            <a:r>
              <a:rPr lang="en-US" sz="1800" spc="-85" dirty="0">
                <a:solidFill>
                  <a:schemeClr val="tx2"/>
                </a:solidFill>
                <a:latin typeface="Times New Roman"/>
                <a:cs typeface="Times New Roman"/>
                <a:sym typeface="Arial"/>
              </a:rPr>
              <a:t> </a:t>
            </a:r>
          </a:p>
          <a:p>
            <a:pPr marL="152400" indent="0">
              <a:buNone/>
            </a:pPr>
            <a:r>
              <a:rPr lang="en-US" sz="1800" spc="-85" dirty="0">
                <a:solidFill>
                  <a:schemeClr val="tx2"/>
                </a:solidFill>
                <a:latin typeface="Times New Roman"/>
                <a:cs typeface="Times New Roman"/>
                <a:sym typeface="Arial"/>
              </a:rPr>
              <a:t>Privacy &amp; Utility Preservation</a:t>
            </a:r>
          </a:p>
        </p:txBody>
      </p:sp>
      <p:sp>
        <p:nvSpPr>
          <p:cNvPr id="14" name="TextBox 13">
            <a:extLst>
              <a:ext uri="{FF2B5EF4-FFF2-40B4-BE49-F238E27FC236}">
                <a16:creationId xmlns:a16="http://schemas.microsoft.com/office/drawing/2014/main" id="{4CBAAF04-2F9F-1CB6-55EB-7165ABAEC49C}"/>
              </a:ext>
            </a:extLst>
          </p:cNvPr>
          <p:cNvSpPr txBox="1"/>
          <p:nvPr/>
        </p:nvSpPr>
        <p:spPr>
          <a:xfrm>
            <a:off x="193993" y="2481992"/>
            <a:ext cx="4205287" cy="707886"/>
          </a:xfrm>
          <a:prstGeom prst="rect">
            <a:avLst/>
          </a:prstGeom>
          <a:noFill/>
        </p:spPr>
        <p:txBody>
          <a:bodyPr wrap="square">
            <a:spAutoFit/>
          </a:bodyPr>
          <a:lstStyle/>
          <a:p>
            <a:r>
              <a:rPr lang="en" sz="4000" spc="-85" dirty="0">
                <a:solidFill>
                  <a:schemeClr val="tx2"/>
                </a:solidFill>
                <a:latin typeface="Times New Roman"/>
                <a:cs typeface="Times New Roman"/>
                <a:sym typeface="Hind Siliguri"/>
              </a:rPr>
              <a:t>Scope and Objective</a:t>
            </a:r>
            <a:endParaRPr lang="en-US" sz="4000" spc="-85" dirty="0">
              <a:solidFill>
                <a:schemeClr val="tx2"/>
              </a:solidFill>
              <a:latin typeface="Times New Roman"/>
              <a:cs typeface="Times New Roman"/>
            </a:endParaRPr>
          </a:p>
        </p:txBody>
      </p:sp>
      <p:pic>
        <p:nvPicPr>
          <p:cNvPr id="2" name="Picture 1">
            <a:extLst>
              <a:ext uri="{FF2B5EF4-FFF2-40B4-BE49-F238E27FC236}">
                <a16:creationId xmlns:a16="http://schemas.microsoft.com/office/drawing/2014/main" id="{7B326CC6-559D-8CCD-D362-D70A3B6941B1}"/>
              </a:ext>
            </a:extLst>
          </p:cNvPr>
          <p:cNvPicPr>
            <a:picLocks noChangeAspect="1"/>
          </p:cNvPicPr>
          <p:nvPr/>
        </p:nvPicPr>
        <p:blipFill>
          <a:blip r:embed="rId2"/>
          <a:stretch>
            <a:fillRect/>
          </a:stretch>
        </p:blipFill>
        <p:spPr>
          <a:xfrm>
            <a:off x="1133793" y="1230514"/>
            <a:ext cx="1450974" cy="1341236"/>
          </a:xfrm>
          <a:prstGeom prst="rect">
            <a:avLst/>
          </a:prstGeom>
        </p:spPr>
      </p:pic>
    </p:spTree>
    <p:extLst>
      <p:ext uri="{BB962C8B-B14F-4D97-AF65-F5344CB8AC3E}">
        <p14:creationId xmlns:p14="http://schemas.microsoft.com/office/powerpoint/2010/main" val="1595129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YoloV8</a:t>
            </a:r>
            <a:r>
              <a:rPr lang="en-US" sz="2800" spc="-45" dirty="0"/>
              <a:t> </a:t>
            </a:r>
            <a:r>
              <a:rPr lang="en-US" sz="2800" spc="-150" dirty="0"/>
              <a:t>Face</a:t>
            </a:r>
            <a:r>
              <a:rPr lang="en-US" sz="2800" spc="-20" dirty="0"/>
              <a:t> </a:t>
            </a:r>
            <a:r>
              <a:rPr lang="en-US" sz="2800" spc="-5" dirty="0"/>
              <a:t>Detection</a:t>
            </a:r>
            <a:r>
              <a:rPr lang="en-US" sz="2800" spc="-15" dirty="0"/>
              <a:t> </a:t>
            </a:r>
            <a:r>
              <a:rPr lang="en-US" sz="2800" spc="65" dirty="0"/>
              <a:t>and </a:t>
            </a:r>
            <a:r>
              <a:rPr lang="en-US" sz="2800" spc="-1010" dirty="0"/>
              <a:t> </a:t>
            </a:r>
            <a:r>
              <a:rPr lang="en-US" sz="2800" spc="-30" dirty="0"/>
              <a:t>Recognition</a:t>
            </a:r>
            <a:r>
              <a:rPr lang="en-US" sz="2800" spc="-50" dirty="0"/>
              <a:t> </a:t>
            </a:r>
            <a:r>
              <a:rPr lang="en-US" sz="2800" spc="-75" dirty="0"/>
              <a:t>Models</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2240" y="561350"/>
            <a:ext cx="3525520" cy="646331"/>
          </a:xfrm>
          <a:prstGeom prst="rect">
            <a:avLst/>
          </a:prstGeom>
          <a:noFill/>
        </p:spPr>
        <p:txBody>
          <a:bodyPr wrap="square" rtlCol="0">
            <a:spAutoFit/>
          </a:bodyPr>
          <a:lstStyle/>
          <a:p>
            <a:pPr algn="ctr"/>
            <a:r>
              <a:rPr lang="en-US" sz="1800" dirty="0">
                <a:solidFill>
                  <a:schemeClr val="tx1"/>
                </a:solidFill>
              </a:rPr>
              <a:t>Results of an imagine with :</a:t>
            </a:r>
          </a:p>
          <a:p>
            <a:pPr algn="ctr"/>
            <a:r>
              <a:rPr lang="en-US" sz="1800" dirty="0">
                <a:solidFill>
                  <a:schemeClr val="tx1"/>
                </a:solidFill>
              </a:rPr>
              <a:t>Multiple faces </a:t>
            </a:r>
          </a:p>
        </p:txBody>
      </p:sp>
      <p:cxnSp>
        <p:nvCxnSpPr>
          <p:cNvPr id="21" name="Straight Connector 20">
            <a:extLst>
              <a:ext uri="{FF2B5EF4-FFF2-40B4-BE49-F238E27FC236}">
                <a16:creationId xmlns:a16="http://schemas.microsoft.com/office/drawing/2014/main" id="{1B4A02D8-C710-B5D0-0F2F-98A78E41ED66}"/>
              </a:ext>
            </a:extLst>
          </p:cNvPr>
          <p:cNvCxnSpPr>
            <a:cxnSpLocks/>
          </p:cNvCxnSpPr>
          <p:nvPr/>
        </p:nvCxnSpPr>
        <p:spPr>
          <a:xfrm>
            <a:off x="4572000" y="1280294"/>
            <a:ext cx="0" cy="2885306"/>
          </a:xfrm>
          <a:prstGeom prst="line">
            <a:avLst/>
          </a:prstGeom>
        </p:spPr>
        <p:style>
          <a:lnRef idx="1">
            <a:schemeClr val="accent1"/>
          </a:lnRef>
          <a:fillRef idx="0">
            <a:schemeClr val="accent1"/>
          </a:fillRef>
          <a:effectRef idx="0">
            <a:schemeClr val="accent1"/>
          </a:effectRef>
          <a:fontRef idx="minor">
            <a:schemeClr val="tx1"/>
          </a:fontRef>
        </p:style>
      </p:cxnSp>
      <p:pic>
        <p:nvPicPr>
          <p:cNvPr id="2" name="object 16">
            <a:extLst>
              <a:ext uri="{FF2B5EF4-FFF2-40B4-BE49-F238E27FC236}">
                <a16:creationId xmlns:a16="http://schemas.microsoft.com/office/drawing/2014/main" id="{B9A1178B-360F-7332-CA9B-C2BEA18ABD4E}"/>
              </a:ext>
            </a:extLst>
          </p:cNvPr>
          <p:cNvPicPr/>
          <p:nvPr/>
        </p:nvPicPr>
        <p:blipFill>
          <a:blip r:embed="rId3" cstate="print"/>
          <a:stretch>
            <a:fillRect/>
          </a:stretch>
        </p:blipFill>
        <p:spPr>
          <a:xfrm>
            <a:off x="234196" y="1698057"/>
            <a:ext cx="4022844" cy="2049780"/>
          </a:xfrm>
          <a:prstGeom prst="rect">
            <a:avLst/>
          </a:prstGeom>
        </p:spPr>
      </p:pic>
      <p:pic>
        <p:nvPicPr>
          <p:cNvPr id="3" name="object 17">
            <a:extLst>
              <a:ext uri="{FF2B5EF4-FFF2-40B4-BE49-F238E27FC236}">
                <a16:creationId xmlns:a16="http://schemas.microsoft.com/office/drawing/2014/main" id="{99AAEC74-1175-3AAE-A5FC-D37F90B1EEF8}"/>
              </a:ext>
            </a:extLst>
          </p:cNvPr>
          <p:cNvPicPr/>
          <p:nvPr/>
        </p:nvPicPr>
        <p:blipFill>
          <a:blip r:embed="rId4" cstate="print"/>
          <a:stretch>
            <a:fillRect/>
          </a:stretch>
        </p:blipFill>
        <p:spPr>
          <a:xfrm>
            <a:off x="4886961" y="1331094"/>
            <a:ext cx="4065524" cy="2783706"/>
          </a:xfrm>
          <a:prstGeom prst="rect">
            <a:avLst/>
          </a:prstGeom>
        </p:spPr>
      </p:pic>
    </p:spTree>
    <p:extLst>
      <p:ext uri="{BB962C8B-B14F-4D97-AF65-F5344CB8AC3E}">
        <p14:creationId xmlns:p14="http://schemas.microsoft.com/office/powerpoint/2010/main" val="404994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YoloV5 </a:t>
            </a:r>
            <a:r>
              <a:rPr lang="en-US" sz="2800" spc="-150" dirty="0"/>
              <a:t>Face</a:t>
            </a:r>
            <a:r>
              <a:rPr lang="en-US" sz="2800" spc="-20" dirty="0"/>
              <a:t> </a:t>
            </a:r>
            <a:r>
              <a:rPr lang="en-US" sz="2800" spc="-5" dirty="0"/>
              <a:t>Detection</a:t>
            </a:r>
            <a:r>
              <a:rPr lang="en-US" sz="2800" spc="-15" dirty="0"/>
              <a:t> </a:t>
            </a:r>
            <a:r>
              <a:rPr lang="en-US" sz="2800" spc="65" dirty="0"/>
              <a:t>and </a:t>
            </a:r>
            <a:r>
              <a:rPr lang="en-US" sz="2800" spc="-1010" dirty="0"/>
              <a:t> </a:t>
            </a:r>
            <a:r>
              <a:rPr lang="en-US" sz="2800" spc="-30" dirty="0"/>
              <a:t>Recognition</a:t>
            </a:r>
            <a:r>
              <a:rPr lang="en-US" sz="2800" spc="-50" dirty="0"/>
              <a:t> </a:t>
            </a:r>
            <a:r>
              <a:rPr lang="en-US" sz="2800" spc="-75" dirty="0"/>
              <a:t>Models</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2240" y="561350"/>
            <a:ext cx="3525520" cy="646331"/>
          </a:xfrm>
          <a:prstGeom prst="rect">
            <a:avLst/>
          </a:prstGeom>
          <a:noFill/>
        </p:spPr>
        <p:txBody>
          <a:bodyPr wrap="square" rtlCol="0">
            <a:spAutoFit/>
          </a:bodyPr>
          <a:lstStyle/>
          <a:p>
            <a:pPr algn="ctr"/>
            <a:r>
              <a:rPr lang="en-US" sz="1800" dirty="0">
                <a:solidFill>
                  <a:schemeClr val="tx1"/>
                </a:solidFill>
              </a:rPr>
              <a:t>Results of an imagine with a :</a:t>
            </a:r>
          </a:p>
          <a:p>
            <a:pPr algn="ctr"/>
            <a:r>
              <a:rPr lang="en-US" sz="1800" dirty="0">
                <a:solidFill>
                  <a:schemeClr val="tx1"/>
                </a:solidFill>
              </a:rPr>
              <a:t> single face </a:t>
            </a:r>
          </a:p>
        </p:txBody>
      </p:sp>
      <p:pic>
        <p:nvPicPr>
          <p:cNvPr id="17" name="Picture 16">
            <a:extLst>
              <a:ext uri="{FF2B5EF4-FFF2-40B4-BE49-F238E27FC236}">
                <a16:creationId xmlns:a16="http://schemas.microsoft.com/office/drawing/2014/main" id="{C1691045-A1C3-47EC-DEC1-5A01527B6EA0}"/>
              </a:ext>
            </a:extLst>
          </p:cNvPr>
          <p:cNvPicPr>
            <a:picLocks noChangeAspect="1"/>
          </p:cNvPicPr>
          <p:nvPr/>
        </p:nvPicPr>
        <p:blipFill>
          <a:blip r:embed="rId2"/>
          <a:stretch>
            <a:fillRect/>
          </a:stretch>
        </p:blipFill>
        <p:spPr>
          <a:xfrm>
            <a:off x="4251960" y="1642956"/>
            <a:ext cx="1432560" cy="2210782"/>
          </a:xfrm>
          <a:prstGeom prst="rect">
            <a:avLst/>
          </a:prstGeom>
        </p:spPr>
      </p:pic>
      <p:cxnSp>
        <p:nvCxnSpPr>
          <p:cNvPr id="21" name="Straight Connector 20">
            <a:extLst>
              <a:ext uri="{FF2B5EF4-FFF2-40B4-BE49-F238E27FC236}">
                <a16:creationId xmlns:a16="http://schemas.microsoft.com/office/drawing/2014/main" id="{1B4A02D8-C710-B5D0-0F2F-98A78E41ED66}"/>
              </a:ext>
            </a:extLst>
          </p:cNvPr>
          <p:cNvCxnSpPr>
            <a:cxnSpLocks/>
          </p:cNvCxnSpPr>
          <p:nvPr/>
        </p:nvCxnSpPr>
        <p:spPr>
          <a:xfrm>
            <a:off x="3810000" y="1392054"/>
            <a:ext cx="0" cy="2712586"/>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object 14">
            <a:extLst>
              <a:ext uri="{FF2B5EF4-FFF2-40B4-BE49-F238E27FC236}">
                <a16:creationId xmlns:a16="http://schemas.microsoft.com/office/drawing/2014/main" id="{D0B6E3FB-3484-5B2F-2A82-5D85603ED4ED}"/>
              </a:ext>
            </a:extLst>
          </p:cNvPr>
          <p:cNvPicPr/>
          <p:nvPr/>
        </p:nvPicPr>
        <p:blipFill>
          <a:blip r:embed="rId3" cstate="print"/>
          <a:stretch>
            <a:fillRect/>
          </a:stretch>
        </p:blipFill>
        <p:spPr>
          <a:xfrm>
            <a:off x="6737606" y="1466439"/>
            <a:ext cx="1939032" cy="2210702"/>
          </a:xfrm>
          <a:prstGeom prst="rect">
            <a:avLst/>
          </a:prstGeom>
        </p:spPr>
      </p:pic>
      <p:pic>
        <p:nvPicPr>
          <p:cNvPr id="2" name="object 17">
            <a:extLst>
              <a:ext uri="{FF2B5EF4-FFF2-40B4-BE49-F238E27FC236}">
                <a16:creationId xmlns:a16="http://schemas.microsoft.com/office/drawing/2014/main" id="{4CAB4C62-08C0-07DF-713B-913A27C233CE}"/>
              </a:ext>
            </a:extLst>
          </p:cNvPr>
          <p:cNvPicPr/>
          <p:nvPr/>
        </p:nvPicPr>
        <p:blipFill>
          <a:blip r:embed="rId4" cstate="print"/>
          <a:stretch>
            <a:fillRect/>
          </a:stretch>
        </p:blipFill>
        <p:spPr>
          <a:xfrm>
            <a:off x="111267" y="1709809"/>
            <a:ext cx="3332964" cy="1723881"/>
          </a:xfrm>
          <a:prstGeom prst="rect">
            <a:avLst/>
          </a:prstGeom>
        </p:spPr>
      </p:pic>
      <p:cxnSp>
        <p:nvCxnSpPr>
          <p:cNvPr id="3" name="Straight Connector 2">
            <a:extLst>
              <a:ext uri="{FF2B5EF4-FFF2-40B4-BE49-F238E27FC236}">
                <a16:creationId xmlns:a16="http://schemas.microsoft.com/office/drawing/2014/main" id="{51BE96C8-9CED-CAA7-CB10-796333073555}"/>
              </a:ext>
            </a:extLst>
          </p:cNvPr>
          <p:cNvCxnSpPr>
            <a:cxnSpLocks/>
          </p:cNvCxnSpPr>
          <p:nvPr/>
        </p:nvCxnSpPr>
        <p:spPr>
          <a:xfrm>
            <a:off x="6126480" y="1392054"/>
            <a:ext cx="0" cy="27125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722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YoloV5 </a:t>
            </a:r>
            <a:r>
              <a:rPr lang="en-US" sz="2800" spc="-150" dirty="0"/>
              <a:t>Face</a:t>
            </a:r>
            <a:r>
              <a:rPr lang="en-US" sz="2800" spc="-20" dirty="0"/>
              <a:t> </a:t>
            </a:r>
            <a:r>
              <a:rPr lang="en-US" sz="2800" spc="-5" dirty="0"/>
              <a:t>Detection</a:t>
            </a:r>
            <a:r>
              <a:rPr lang="en-US" sz="2800" spc="-15" dirty="0"/>
              <a:t> </a:t>
            </a:r>
            <a:r>
              <a:rPr lang="en-US" sz="2800" spc="65" dirty="0"/>
              <a:t>and </a:t>
            </a:r>
            <a:r>
              <a:rPr lang="en-US" sz="2800" spc="-1010" dirty="0"/>
              <a:t> </a:t>
            </a:r>
            <a:r>
              <a:rPr lang="en-US" sz="2800" spc="-30" dirty="0"/>
              <a:t>Recognition</a:t>
            </a:r>
            <a:r>
              <a:rPr lang="en-US" sz="2800" spc="-50" dirty="0"/>
              <a:t> </a:t>
            </a:r>
            <a:r>
              <a:rPr lang="en-US" sz="2800" spc="-75" dirty="0"/>
              <a:t>Models</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2240" y="561350"/>
            <a:ext cx="3525520" cy="646331"/>
          </a:xfrm>
          <a:prstGeom prst="rect">
            <a:avLst/>
          </a:prstGeom>
          <a:noFill/>
        </p:spPr>
        <p:txBody>
          <a:bodyPr wrap="square" rtlCol="0">
            <a:spAutoFit/>
          </a:bodyPr>
          <a:lstStyle/>
          <a:p>
            <a:pPr algn="ctr"/>
            <a:r>
              <a:rPr lang="en-US" sz="1800" dirty="0">
                <a:solidFill>
                  <a:schemeClr val="tx1"/>
                </a:solidFill>
              </a:rPr>
              <a:t>Results of an imagine with a :</a:t>
            </a:r>
          </a:p>
          <a:p>
            <a:pPr algn="ctr"/>
            <a:r>
              <a:rPr lang="en-US" sz="1800" dirty="0">
                <a:solidFill>
                  <a:schemeClr val="tx1"/>
                </a:solidFill>
              </a:rPr>
              <a:t> single face </a:t>
            </a:r>
          </a:p>
        </p:txBody>
      </p:sp>
      <p:cxnSp>
        <p:nvCxnSpPr>
          <p:cNvPr id="21" name="Straight Connector 20">
            <a:extLst>
              <a:ext uri="{FF2B5EF4-FFF2-40B4-BE49-F238E27FC236}">
                <a16:creationId xmlns:a16="http://schemas.microsoft.com/office/drawing/2014/main" id="{1B4A02D8-C710-B5D0-0F2F-98A78E41ED66}"/>
              </a:ext>
            </a:extLst>
          </p:cNvPr>
          <p:cNvCxnSpPr>
            <a:cxnSpLocks/>
          </p:cNvCxnSpPr>
          <p:nvPr/>
        </p:nvCxnSpPr>
        <p:spPr>
          <a:xfrm>
            <a:off x="3383280" y="1429071"/>
            <a:ext cx="0" cy="271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1BE96C8-9CED-CAA7-CB10-796333073555}"/>
              </a:ext>
            </a:extLst>
          </p:cNvPr>
          <p:cNvCxnSpPr>
            <a:cxnSpLocks/>
          </p:cNvCxnSpPr>
          <p:nvPr/>
        </p:nvCxnSpPr>
        <p:spPr>
          <a:xfrm>
            <a:off x="6207760" y="1371667"/>
            <a:ext cx="0" cy="271258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object 18">
            <a:extLst>
              <a:ext uri="{FF2B5EF4-FFF2-40B4-BE49-F238E27FC236}">
                <a16:creationId xmlns:a16="http://schemas.microsoft.com/office/drawing/2014/main" id="{D1A1F6DB-0682-5FDE-78C2-25C7F268E03B}"/>
              </a:ext>
            </a:extLst>
          </p:cNvPr>
          <p:cNvPicPr/>
          <p:nvPr/>
        </p:nvPicPr>
        <p:blipFill>
          <a:blip r:embed="rId2" cstate="print"/>
          <a:stretch>
            <a:fillRect/>
          </a:stretch>
        </p:blipFill>
        <p:spPr>
          <a:xfrm>
            <a:off x="125480" y="1725541"/>
            <a:ext cx="3128002" cy="1692418"/>
          </a:xfrm>
          <a:prstGeom prst="rect">
            <a:avLst/>
          </a:prstGeom>
        </p:spPr>
      </p:pic>
      <p:pic>
        <p:nvPicPr>
          <p:cNvPr id="5" name="object 15">
            <a:extLst>
              <a:ext uri="{FF2B5EF4-FFF2-40B4-BE49-F238E27FC236}">
                <a16:creationId xmlns:a16="http://schemas.microsoft.com/office/drawing/2014/main" id="{5B9572AC-613D-6F2A-73E7-91A22FB302A0}"/>
              </a:ext>
            </a:extLst>
          </p:cNvPr>
          <p:cNvPicPr/>
          <p:nvPr/>
        </p:nvPicPr>
        <p:blipFill>
          <a:blip r:embed="rId3" cstate="print"/>
          <a:stretch>
            <a:fillRect/>
          </a:stretch>
        </p:blipFill>
        <p:spPr>
          <a:xfrm>
            <a:off x="3480559" y="1695062"/>
            <a:ext cx="1197604" cy="1930400"/>
          </a:xfrm>
          <a:prstGeom prst="rect">
            <a:avLst/>
          </a:prstGeom>
        </p:spPr>
      </p:pic>
      <p:pic>
        <p:nvPicPr>
          <p:cNvPr id="6" name="object 16">
            <a:extLst>
              <a:ext uri="{FF2B5EF4-FFF2-40B4-BE49-F238E27FC236}">
                <a16:creationId xmlns:a16="http://schemas.microsoft.com/office/drawing/2014/main" id="{7A28102B-7078-5EC2-C8D6-871321F99D00}"/>
              </a:ext>
            </a:extLst>
          </p:cNvPr>
          <p:cNvPicPr/>
          <p:nvPr/>
        </p:nvPicPr>
        <p:blipFill>
          <a:blip r:embed="rId4" cstate="print"/>
          <a:stretch>
            <a:fillRect/>
          </a:stretch>
        </p:blipFill>
        <p:spPr>
          <a:xfrm>
            <a:off x="4953518" y="1778000"/>
            <a:ext cx="1083563" cy="1899921"/>
          </a:xfrm>
          <a:prstGeom prst="rect">
            <a:avLst/>
          </a:prstGeom>
        </p:spPr>
      </p:pic>
      <p:pic>
        <p:nvPicPr>
          <p:cNvPr id="7" name="object 19">
            <a:extLst>
              <a:ext uri="{FF2B5EF4-FFF2-40B4-BE49-F238E27FC236}">
                <a16:creationId xmlns:a16="http://schemas.microsoft.com/office/drawing/2014/main" id="{077DF31A-0288-3CE1-6545-E25314D11979}"/>
              </a:ext>
            </a:extLst>
          </p:cNvPr>
          <p:cNvPicPr/>
          <p:nvPr/>
        </p:nvPicPr>
        <p:blipFill>
          <a:blip r:embed="rId5" cstate="print"/>
          <a:stretch>
            <a:fillRect/>
          </a:stretch>
        </p:blipFill>
        <p:spPr>
          <a:xfrm>
            <a:off x="6301487" y="1778000"/>
            <a:ext cx="2717033" cy="1619639"/>
          </a:xfrm>
          <a:prstGeom prst="rect">
            <a:avLst/>
          </a:prstGeom>
        </p:spPr>
      </p:pic>
      <p:cxnSp>
        <p:nvCxnSpPr>
          <p:cNvPr id="8" name="Straight Connector 7">
            <a:extLst>
              <a:ext uri="{FF2B5EF4-FFF2-40B4-BE49-F238E27FC236}">
                <a16:creationId xmlns:a16="http://schemas.microsoft.com/office/drawing/2014/main" id="{95FF2395-008C-7627-46E4-0FA55C10AB65}"/>
              </a:ext>
            </a:extLst>
          </p:cNvPr>
          <p:cNvCxnSpPr>
            <a:cxnSpLocks/>
          </p:cNvCxnSpPr>
          <p:nvPr/>
        </p:nvCxnSpPr>
        <p:spPr>
          <a:xfrm>
            <a:off x="4815840" y="1429071"/>
            <a:ext cx="0" cy="27125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17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YoloV5 </a:t>
            </a:r>
            <a:r>
              <a:rPr lang="en-US" sz="2800" spc="-150" dirty="0"/>
              <a:t>Face</a:t>
            </a:r>
            <a:r>
              <a:rPr lang="en-US" sz="2800" spc="-20" dirty="0"/>
              <a:t> </a:t>
            </a:r>
            <a:r>
              <a:rPr lang="en-US" sz="2800" spc="-5" dirty="0"/>
              <a:t>Detection</a:t>
            </a:r>
            <a:r>
              <a:rPr lang="en-US" sz="2800" spc="-15" dirty="0"/>
              <a:t> </a:t>
            </a:r>
            <a:r>
              <a:rPr lang="en-US" sz="2800" spc="65" dirty="0"/>
              <a:t>and </a:t>
            </a:r>
            <a:r>
              <a:rPr lang="en-US" sz="2800" spc="-1010" dirty="0"/>
              <a:t> </a:t>
            </a:r>
            <a:r>
              <a:rPr lang="en-US" sz="2800" spc="-30" dirty="0"/>
              <a:t>Recognition</a:t>
            </a:r>
            <a:r>
              <a:rPr lang="en-US" sz="2800" spc="-50" dirty="0"/>
              <a:t> </a:t>
            </a:r>
            <a:r>
              <a:rPr lang="en-US" sz="2800" spc="-75" dirty="0"/>
              <a:t>Models</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2240" y="561350"/>
            <a:ext cx="3525520" cy="646331"/>
          </a:xfrm>
          <a:prstGeom prst="rect">
            <a:avLst/>
          </a:prstGeom>
          <a:noFill/>
        </p:spPr>
        <p:txBody>
          <a:bodyPr wrap="square" rtlCol="0">
            <a:spAutoFit/>
          </a:bodyPr>
          <a:lstStyle/>
          <a:p>
            <a:pPr algn="ctr"/>
            <a:r>
              <a:rPr lang="en-US" sz="1800" dirty="0">
                <a:solidFill>
                  <a:schemeClr val="tx1"/>
                </a:solidFill>
              </a:rPr>
              <a:t>Results of an imagine with :</a:t>
            </a:r>
          </a:p>
          <a:p>
            <a:pPr algn="ctr"/>
            <a:r>
              <a:rPr lang="en-US" sz="1800" dirty="0">
                <a:solidFill>
                  <a:schemeClr val="tx1"/>
                </a:solidFill>
              </a:rPr>
              <a:t>Multiple faces</a:t>
            </a:r>
          </a:p>
        </p:txBody>
      </p:sp>
      <p:cxnSp>
        <p:nvCxnSpPr>
          <p:cNvPr id="21" name="Straight Connector 20">
            <a:extLst>
              <a:ext uri="{FF2B5EF4-FFF2-40B4-BE49-F238E27FC236}">
                <a16:creationId xmlns:a16="http://schemas.microsoft.com/office/drawing/2014/main" id="{1B4A02D8-C710-B5D0-0F2F-98A78E41ED66}"/>
              </a:ext>
            </a:extLst>
          </p:cNvPr>
          <p:cNvCxnSpPr>
            <a:cxnSpLocks/>
          </p:cNvCxnSpPr>
          <p:nvPr/>
        </p:nvCxnSpPr>
        <p:spPr>
          <a:xfrm>
            <a:off x="3291840" y="1430341"/>
            <a:ext cx="0" cy="3151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FF2395-008C-7627-46E4-0FA55C10AB65}"/>
              </a:ext>
            </a:extLst>
          </p:cNvPr>
          <p:cNvCxnSpPr>
            <a:cxnSpLocks/>
          </p:cNvCxnSpPr>
          <p:nvPr/>
        </p:nvCxnSpPr>
        <p:spPr>
          <a:xfrm>
            <a:off x="7010400" y="1430341"/>
            <a:ext cx="0" cy="3151819"/>
          </a:xfrm>
          <a:prstGeom prst="line">
            <a:avLst/>
          </a:prstGeom>
        </p:spPr>
        <p:style>
          <a:lnRef idx="1">
            <a:schemeClr val="accent1"/>
          </a:lnRef>
          <a:fillRef idx="0">
            <a:schemeClr val="accent1"/>
          </a:fillRef>
          <a:effectRef idx="0">
            <a:schemeClr val="accent1"/>
          </a:effectRef>
          <a:fontRef idx="minor">
            <a:schemeClr val="tx1"/>
          </a:fontRef>
        </p:style>
      </p:cxnSp>
      <p:pic>
        <p:nvPicPr>
          <p:cNvPr id="2" name="object 5">
            <a:extLst>
              <a:ext uri="{FF2B5EF4-FFF2-40B4-BE49-F238E27FC236}">
                <a16:creationId xmlns:a16="http://schemas.microsoft.com/office/drawing/2014/main" id="{87DBD38A-6C05-8D6A-C4A2-61D7DE4EBA3A}"/>
              </a:ext>
            </a:extLst>
          </p:cNvPr>
          <p:cNvPicPr/>
          <p:nvPr/>
        </p:nvPicPr>
        <p:blipFill>
          <a:blip r:embed="rId2" cstate="print"/>
          <a:stretch>
            <a:fillRect/>
          </a:stretch>
        </p:blipFill>
        <p:spPr>
          <a:xfrm>
            <a:off x="112270" y="2250440"/>
            <a:ext cx="3057648" cy="1452880"/>
          </a:xfrm>
          <a:prstGeom prst="rect">
            <a:avLst/>
          </a:prstGeom>
        </p:spPr>
      </p:pic>
      <p:pic>
        <p:nvPicPr>
          <p:cNvPr id="11" name="object 6">
            <a:extLst>
              <a:ext uri="{FF2B5EF4-FFF2-40B4-BE49-F238E27FC236}">
                <a16:creationId xmlns:a16="http://schemas.microsoft.com/office/drawing/2014/main" id="{74DB3BBC-96E6-C1D7-C59B-B1365DF7790A}"/>
              </a:ext>
            </a:extLst>
          </p:cNvPr>
          <p:cNvPicPr/>
          <p:nvPr/>
        </p:nvPicPr>
        <p:blipFill rotWithShape="1">
          <a:blip r:embed="rId3" cstate="print"/>
          <a:srcRect l="3529" t="13789" r="1354" b="1473"/>
          <a:stretch/>
        </p:blipFill>
        <p:spPr>
          <a:xfrm>
            <a:off x="3525523" y="1572243"/>
            <a:ext cx="3220714" cy="2809273"/>
          </a:xfrm>
          <a:prstGeom prst="rect">
            <a:avLst/>
          </a:prstGeom>
        </p:spPr>
      </p:pic>
      <p:pic>
        <p:nvPicPr>
          <p:cNvPr id="12" name="object 7">
            <a:extLst>
              <a:ext uri="{FF2B5EF4-FFF2-40B4-BE49-F238E27FC236}">
                <a16:creationId xmlns:a16="http://schemas.microsoft.com/office/drawing/2014/main" id="{8F2DB9F2-3240-81B6-36F6-6146D30DFC4E}"/>
              </a:ext>
            </a:extLst>
          </p:cNvPr>
          <p:cNvPicPr/>
          <p:nvPr/>
        </p:nvPicPr>
        <p:blipFill>
          <a:blip r:embed="rId4" cstate="print"/>
          <a:stretch>
            <a:fillRect/>
          </a:stretch>
        </p:blipFill>
        <p:spPr>
          <a:xfrm>
            <a:off x="7178806" y="1077467"/>
            <a:ext cx="1557018" cy="1815593"/>
          </a:xfrm>
          <a:prstGeom prst="rect">
            <a:avLst/>
          </a:prstGeom>
        </p:spPr>
      </p:pic>
      <p:pic>
        <p:nvPicPr>
          <p:cNvPr id="16" name="object 8">
            <a:extLst>
              <a:ext uri="{FF2B5EF4-FFF2-40B4-BE49-F238E27FC236}">
                <a16:creationId xmlns:a16="http://schemas.microsoft.com/office/drawing/2014/main" id="{F718A4C7-8435-1692-F62F-49F7B7567916}"/>
              </a:ext>
            </a:extLst>
          </p:cNvPr>
          <p:cNvPicPr/>
          <p:nvPr/>
        </p:nvPicPr>
        <p:blipFill>
          <a:blip r:embed="rId5" cstate="print"/>
          <a:stretch>
            <a:fillRect/>
          </a:stretch>
        </p:blipFill>
        <p:spPr>
          <a:xfrm>
            <a:off x="7178806" y="3006250"/>
            <a:ext cx="1557017" cy="1827276"/>
          </a:xfrm>
          <a:prstGeom prst="rect">
            <a:avLst/>
          </a:prstGeom>
        </p:spPr>
      </p:pic>
    </p:spTree>
    <p:extLst>
      <p:ext uri="{BB962C8B-B14F-4D97-AF65-F5344CB8AC3E}">
        <p14:creationId xmlns:p14="http://schemas.microsoft.com/office/powerpoint/2010/main" val="2381659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YoloV5 </a:t>
            </a:r>
            <a:r>
              <a:rPr lang="en-US" sz="2800" spc="-150" dirty="0"/>
              <a:t>Face</a:t>
            </a:r>
            <a:r>
              <a:rPr lang="en-US" sz="2800" spc="-20" dirty="0"/>
              <a:t> </a:t>
            </a:r>
            <a:r>
              <a:rPr lang="en-US" sz="2800" spc="-5" dirty="0"/>
              <a:t>Detection</a:t>
            </a:r>
            <a:r>
              <a:rPr lang="en-US" sz="2800" spc="-15" dirty="0"/>
              <a:t> </a:t>
            </a:r>
            <a:r>
              <a:rPr lang="en-US" sz="2800" spc="65" dirty="0"/>
              <a:t>and </a:t>
            </a:r>
            <a:r>
              <a:rPr lang="en-US" sz="2800" spc="-1010" dirty="0"/>
              <a:t> </a:t>
            </a:r>
            <a:r>
              <a:rPr lang="en-US" sz="2800" spc="-30" dirty="0"/>
              <a:t>Recognition</a:t>
            </a:r>
            <a:r>
              <a:rPr lang="en-US" sz="2800" spc="-50" dirty="0"/>
              <a:t> </a:t>
            </a:r>
            <a:r>
              <a:rPr lang="en-US" sz="2800" spc="-75" dirty="0"/>
              <a:t>Models</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2240" y="561350"/>
            <a:ext cx="3525520" cy="646331"/>
          </a:xfrm>
          <a:prstGeom prst="rect">
            <a:avLst/>
          </a:prstGeom>
          <a:noFill/>
        </p:spPr>
        <p:txBody>
          <a:bodyPr wrap="square" rtlCol="0">
            <a:spAutoFit/>
          </a:bodyPr>
          <a:lstStyle/>
          <a:p>
            <a:pPr algn="ctr"/>
            <a:r>
              <a:rPr lang="en-US" sz="1800" dirty="0">
                <a:solidFill>
                  <a:schemeClr val="tx1"/>
                </a:solidFill>
              </a:rPr>
              <a:t>Results of an imagine with :</a:t>
            </a:r>
          </a:p>
          <a:p>
            <a:pPr algn="ctr"/>
            <a:r>
              <a:rPr lang="en-US" sz="1800" dirty="0">
                <a:solidFill>
                  <a:schemeClr val="tx1"/>
                </a:solidFill>
              </a:rPr>
              <a:t>Multiple faces</a:t>
            </a:r>
          </a:p>
        </p:txBody>
      </p:sp>
      <p:cxnSp>
        <p:nvCxnSpPr>
          <p:cNvPr id="21" name="Straight Connector 20">
            <a:extLst>
              <a:ext uri="{FF2B5EF4-FFF2-40B4-BE49-F238E27FC236}">
                <a16:creationId xmlns:a16="http://schemas.microsoft.com/office/drawing/2014/main" id="{1B4A02D8-C710-B5D0-0F2F-98A78E41ED66}"/>
              </a:ext>
            </a:extLst>
          </p:cNvPr>
          <p:cNvCxnSpPr>
            <a:cxnSpLocks/>
          </p:cNvCxnSpPr>
          <p:nvPr/>
        </p:nvCxnSpPr>
        <p:spPr>
          <a:xfrm>
            <a:off x="4693920" y="1379541"/>
            <a:ext cx="0" cy="3409446"/>
          </a:xfrm>
          <a:prstGeom prst="line">
            <a:avLst/>
          </a:prstGeom>
        </p:spPr>
        <p:style>
          <a:lnRef idx="1">
            <a:schemeClr val="accent1"/>
          </a:lnRef>
          <a:fillRef idx="0">
            <a:schemeClr val="accent1"/>
          </a:fillRef>
          <a:effectRef idx="0">
            <a:schemeClr val="accent1"/>
          </a:effectRef>
          <a:fontRef idx="minor">
            <a:schemeClr val="tx1"/>
          </a:fontRef>
        </p:style>
      </p:cxnSp>
      <p:pic>
        <p:nvPicPr>
          <p:cNvPr id="3" name="object 9">
            <a:extLst>
              <a:ext uri="{FF2B5EF4-FFF2-40B4-BE49-F238E27FC236}">
                <a16:creationId xmlns:a16="http://schemas.microsoft.com/office/drawing/2014/main" id="{3E3DF307-EF0A-15E6-C49D-E8763A605F8A}"/>
              </a:ext>
            </a:extLst>
          </p:cNvPr>
          <p:cNvPicPr/>
          <p:nvPr/>
        </p:nvPicPr>
        <p:blipFill>
          <a:blip r:embed="rId2" cstate="print"/>
          <a:stretch>
            <a:fillRect/>
          </a:stretch>
        </p:blipFill>
        <p:spPr>
          <a:xfrm>
            <a:off x="168279" y="1730407"/>
            <a:ext cx="4389120" cy="2144778"/>
          </a:xfrm>
          <a:prstGeom prst="rect">
            <a:avLst/>
          </a:prstGeom>
        </p:spPr>
      </p:pic>
      <p:pic>
        <p:nvPicPr>
          <p:cNvPr id="4" name="object 10">
            <a:extLst>
              <a:ext uri="{FF2B5EF4-FFF2-40B4-BE49-F238E27FC236}">
                <a16:creationId xmlns:a16="http://schemas.microsoft.com/office/drawing/2014/main" id="{F5D50F00-90BC-ED2B-9DA5-AA260A2CC897}"/>
              </a:ext>
            </a:extLst>
          </p:cNvPr>
          <p:cNvPicPr/>
          <p:nvPr/>
        </p:nvPicPr>
        <p:blipFill rotWithShape="1">
          <a:blip r:embed="rId3" cstate="print"/>
          <a:srcRect l="1656" t="13318"/>
          <a:stretch/>
        </p:blipFill>
        <p:spPr>
          <a:xfrm>
            <a:off x="4956804" y="1409511"/>
            <a:ext cx="3943354" cy="2786570"/>
          </a:xfrm>
          <a:prstGeom prst="rect">
            <a:avLst/>
          </a:prstGeom>
        </p:spPr>
      </p:pic>
    </p:spTree>
    <p:extLst>
      <p:ext uri="{BB962C8B-B14F-4D97-AF65-F5344CB8AC3E}">
        <p14:creationId xmlns:p14="http://schemas.microsoft.com/office/powerpoint/2010/main" val="2246209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The YOLOV8 For Face Detection and MobileNet for Face Recognition</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7321" y="865473"/>
            <a:ext cx="3525520" cy="646331"/>
          </a:xfrm>
          <a:prstGeom prst="rect">
            <a:avLst/>
          </a:prstGeom>
          <a:noFill/>
        </p:spPr>
        <p:txBody>
          <a:bodyPr wrap="square" rtlCol="0">
            <a:spAutoFit/>
          </a:bodyPr>
          <a:lstStyle/>
          <a:p>
            <a:pPr algn="ctr"/>
            <a:r>
              <a:rPr lang="en-US" sz="1800" dirty="0">
                <a:solidFill>
                  <a:schemeClr val="tx1"/>
                </a:solidFill>
              </a:rPr>
              <a:t>Results of an imagine with a :</a:t>
            </a:r>
          </a:p>
          <a:p>
            <a:pPr algn="ctr"/>
            <a:r>
              <a:rPr lang="en-US" sz="1800" dirty="0">
                <a:solidFill>
                  <a:schemeClr val="tx1"/>
                </a:solidFill>
              </a:rPr>
              <a:t>single face</a:t>
            </a:r>
          </a:p>
        </p:txBody>
      </p:sp>
      <p:cxnSp>
        <p:nvCxnSpPr>
          <p:cNvPr id="21" name="Straight Connector 20">
            <a:extLst>
              <a:ext uri="{FF2B5EF4-FFF2-40B4-BE49-F238E27FC236}">
                <a16:creationId xmlns:a16="http://schemas.microsoft.com/office/drawing/2014/main" id="{1B4A02D8-C710-B5D0-0F2F-98A78E41ED66}"/>
              </a:ext>
            </a:extLst>
          </p:cNvPr>
          <p:cNvCxnSpPr>
            <a:cxnSpLocks/>
          </p:cNvCxnSpPr>
          <p:nvPr/>
        </p:nvCxnSpPr>
        <p:spPr>
          <a:xfrm>
            <a:off x="6050281" y="1511804"/>
            <a:ext cx="0" cy="3409446"/>
          </a:xfrm>
          <a:prstGeom prst="line">
            <a:avLst/>
          </a:prstGeom>
        </p:spPr>
        <p:style>
          <a:lnRef idx="1">
            <a:schemeClr val="accent1"/>
          </a:lnRef>
          <a:fillRef idx="0">
            <a:schemeClr val="accent1"/>
          </a:fillRef>
          <a:effectRef idx="0">
            <a:schemeClr val="accent1"/>
          </a:effectRef>
          <a:fontRef idx="minor">
            <a:schemeClr val="tx1"/>
          </a:fontRef>
        </p:style>
      </p:cxnSp>
      <p:pic>
        <p:nvPicPr>
          <p:cNvPr id="2" name="object 4">
            <a:extLst>
              <a:ext uri="{FF2B5EF4-FFF2-40B4-BE49-F238E27FC236}">
                <a16:creationId xmlns:a16="http://schemas.microsoft.com/office/drawing/2014/main" id="{D3A1E447-3475-AF72-9FFA-D5CEBB29CF0B}"/>
              </a:ext>
            </a:extLst>
          </p:cNvPr>
          <p:cNvPicPr/>
          <p:nvPr/>
        </p:nvPicPr>
        <p:blipFill>
          <a:blip r:embed="rId2" cstate="print"/>
          <a:stretch>
            <a:fillRect/>
          </a:stretch>
        </p:blipFill>
        <p:spPr>
          <a:xfrm>
            <a:off x="162581" y="2098457"/>
            <a:ext cx="3708379" cy="1752183"/>
          </a:xfrm>
          <a:prstGeom prst="rect">
            <a:avLst/>
          </a:prstGeom>
        </p:spPr>
      </p:pic>
      <p:pic>
        <p:nvPicPr>
          <p:cNvPr id="5" name="object 5">
            <a:extLst>
              <a:ext uri="{FF2B5EF4-FFF2-40B4-BE49-F238E27FC236}">
                <a16:creationId xmlns:a16="http://schemas.microsoft.com/office/drawing/2014/main" id="{87EAA8EB-9FE7-0FAB-BB15-9C4848D7BF8B}"/>
              </a:ext>
            </a:extLst>
          </p:cNvPr>
          <p:cNvPicPr/>
          <p:nvPr/>
        </p:nvPicPr>
        <p:blipFill>
          <a:blip r:embed="rId3" cstate="print"/>
          <a:stretch>
            <a:fillRect/>
          </a:stretch>
        </p:blipFill>
        <p:spPr>
          <a:xfrm>
            <a:off x="4196083" y="1631062"/>
            <a:ext cx="1703831" cy="2554224"/>
          </a:xfrm>
          <a:prstGeom prst="rect">
            <a:avLst/>
          </a:prstGeom>
        </p:spPr>
      </p:pic>
      <p:cxnSp>
        <p:nvCxnSpPr>
          <p:cNvPr id="7" name="Straight Connector 6">
            <a:extLst>
              <a:ext uri="{FF2B5EF4-FFF2-40B4-BE49-F238E27FC236}">
                <a16:creationId xmlns:a16="http://schemas.microsoft.com/office/drawing/2014/main" id="{9EA4F03F-D7A8-DEFB-6DB3-7BDF0F89FDA5}"/>
              </a:ext>
            </a:extLst>
          </p:cNvPr>
          <p:cNvCxnSpPr>
            <a:cxnSpLocks/>
          </p:cNvCxnSpPr>
          <p:nvPr/>
        </p:nvCxnSpPr>
        <p:spPr>
          <a:xfrm>
            <a:off x="4033521" y="1511804"/>
            <a:ext cx="0" cy="3409446"/>
          </a:xfrm>
          <a:prstGeom prst="line">
            <a:avLst/>
          </a:prstGeom>
        </p:spPr>
        <p:style>
          <a:lnRef idx="1">
            <a:schemeClr val="accent1"/>
          </a:lnRef>
          <a:fillRef idx="0">
            <a:schemeClr val="accent1"/>
          </a:fillRef>
          <a:effectRef idx="0">
            <a:schemeClr val="accent1"/>
          </a:effectRef>
          <a:fontRef idx="minor">
            <a:schemeClr val="tx1"/>
          </a:fontRef>
        </p:style>
      </p:cxnSp>
      <p:pic>
        <p:nvPicPr>
          <p:cNvPr id="8" name="object 6">
            <a:extLst>
              <a:ext uri="{FF2B5EF4-FFF2-40B4-BE49-F238E27FC236}">
                <a16:creationId xmlns:a16="http://schemas.microsoft.com/office/drawing/2014/main" id="{7A2F30C2-2B45-83FC-1CB9-26F8FF0AC947}"/>
              </a:ext>
            </a:extLst>
          </p:cNvPr>
          <p:cNvPicPr/>
          <p:nvPr/>
        </p:nvPicPr>
        <p:blipFill>
          <a:blip r:embed="rId4" cstate="print"/>
          <a:stretch>
            <a:fillRect/>
          </a:stretch>
        </p:blipFill>
        <p:spPr>
          <a:xfrm>
            <a:off x="6212841" y="1631062"/>
            <a:ext cx="2841746" cy="2644729"/>
          </a:xfrm>
          <a:prstGeom prst="rect">
            <a:avLst/>
          </a:prstGeom>
        </p:spPr>
      </p:pic>
    </p:spTree>
    <p:extLst>
      <p:ext uri="{BB962C8B-B14F-4D97-AF65-F5344CB8AC3E}">
        <p14:creationId xmlns:p14="http://schemas.microsoft.com/office/powerpoint/2010/main" val="3071500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The YOLOV8 For Face Detection and MobileNet for Face Recognition</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7321" y="865473"/>
            <a:ext cx="3525520" cy="646331"/>
          </a:xfrm>
          <a:prstGeom prst="rect">
            <a:avLst/>
          </a:prstGeom>
          <a:noFill/>
        </p:spPr>
        <p:txBody>
          <a:bodyPr wrap="square" rtlCol="0">
            <a:spAutoFit/>
          </a:bodyPr>
          <a:lstStyle/>
          <a:p>
            <a:pPr algn="ctr"/>
            <a:r>
              <a:rPr lang="en-US" sz="1800" dirty="0">
                <a:solidFill>
                  <a:schemeClr val="tx1"/>
                </a:solidFill>
              </a:rPr>
              <a:t>Results of an imagine with a :</a:t>
            </a:r>
          </a:p>
          <a:p>
            <a:pPr algn="ctr"/>
            <a:r>
              <a:rPr lang="en-US" sz="1800" dirty="0">
                <a:solidFill>
                  <a:schemeClr val="tx1"/>
                </a:solidFill>
              </a:rPr>
              <a:t>single face</a:t>
            </a:r>
          </a:p>
        </p:txBody>
      </p:sp>
      <p:cxnSp>
        <p:nvCxnSpPr>
          <p:cNvPr id="21" name="Straight Connector 20">
            <a:extLst>
              <a:ext uri="{FF2B5EF4-FFF2-40B4-BE49-F238E27FC236}">
                <a16:creationId xmlns:a16="http://schemas.microsoft.com/office/drawing/2014/main" id="{1B4A02D8-C710-B5D0-0F2F-98A78E41ED66}"/>
              </a:ext>
            </a:extLst>
          </p:cNvPr>
          <p:cNvCxnSpPr>
            <a:cxnSpLocks/>
          </p:cNvCxnSpPr>
          <p:nvPr/>
        </p:nvCxnSpPr>
        <p:spPr>
          <a:xfrm>
            <a:off x="3997961" y="1591973"/>
            <a:ext cx="0" cy="2999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EA4F03F-D7A8-DEFB-6DB3-7BDF0F89FDA5}"/>
              </a:ext>
            </a:extLst>
          </p:cNvPr>
          <p:cNvCxnSpPr>
            <a:cxnSpLocks/>
          </p:cNvCxnSpPr>
          <p:nvPr/>
        </p:nvCxnSpPr>
        <p:spPr>
          <a:xfrm>
            <a:off x="1981201" y="1613404"/>
            <a:ext cx="0" cy="3070356"/>
          </a:xfrm>
          <a:prstGeom prst="line">
            <a:avLst/>
          </a:prstGeom>
        </p:spPr>
        <p:style>
          <a:lnRef idx="1">
            <a:schemeClr val="accent1"/>
          </a:lnRef>
          <a:fillRef idx="0">
            <a:schemeClr val="accent1"/>
          </a:fillRef>
          <a:effectRef idx="0">
            <a:schemeClr val="accent1"/>
          </a:effectRef>
          <a:fontRef idx="minor">
            <a:schemeClr val="tx1"/>
          </a:fontRef>
        </p:style>
      </p:cxnSp>
      <p:pic>
        <p:nvPicPr>
          <p:cNvPr id="3" name="object 7">
            <a:extLst>
              <a:ext uri="{FF2B5EF4-FFF2-40B4-BE49-F238E27FC236}">
                <a16:creationId xmlns:a16="http://schemas.microsoft.com/office/drawing/2014/main" id="{09E5D9EE-6CFB-837A-B06F-24EEEEC6FBE4}"/>
              </a:ext>
            </a:extLst>
          </p:cNvPr>
          <p:cNvPicPr/>
          <p:nvPr/>
        </p:nvPicPr>
        <p:blipFill>
          <a:blip r:embed="rId2" cstate="print"/>
          <a:stretch>
            <a:fillRect/>
          </a:stretch>
        </p:blipFill>
        <p:spPr>
          <a:xfrm>
            <a:off x="186436" y="1860678"/>
            <a:ext cx="1546860" cy="1993392"/>
          </a:xfrm>
          <a:prstGeom prst="rect">
            <a:avLst/>
          </a:prstGeom>
        </p:spPr>
      </p:pic>
      <p:pic>
        <p:nvPicPr>
          <p:cNvPr id="6" name="object 8">
            <a:extLst>
              <a:ext uri="{FF2B5EF4-FFF2-40B4-BE49-F238E27FC236}">
                <a16:creationId xmlns:a16="http://schemas.microsoft.com/office/drawing/2014/main" id="{44B09E47-5142-8B72-90BE-5F382A27B0DC}"/>
              </a:ext>
            </a:extLst>
          </p:cNvPr>
          <p:cNvPicPr/>
          <p:nvPr/>
        </p:nvPicPr>
        <p:blipFill>
          <a:blip r:embed="rId3" cstate="print"/>
          <a:stretch>
            <a:fillRect/>
          </a:stretch>
        </p:blipFill>
        <p:spPr>
          <a:xfrm>
            <a:off x="2229107" y="1860678"/>
            <a:ext cx="1533144" cy="2011680"/>
          </a:xfrm>
          <a:prstGeom prst="rect">
            <a:avLst/>
          </a:prstGeom>
        </p:spPr>
      </p:pic>
      <p:pic>
        <p:nvPicPr>
          <p:cNvPr id="9" name="object 9">
            <a:extLst>
              <a:ext uri="{FF2B5EF4-FFF2-40B4-BE49-F238E27FC236}">
                <a16:creationId xmlns:a16="http://schemas.microsoft.com/office/drawing/2014/main" id="{AD6E5701-D8EB-531B-86E7-646064920721}"/>
              </a:ext>
            </a:extLst>
          </p:cNvPr>
          <p:cNvPicPr/>
          <p:nvPr/>
        </p:nvPicPr>
        <p:blipFill>
          <a:blip r:embed="rId4" cstate="print"/>
          <a:stretch>
            <a:fillRect/>
          </a:stretch>
        </p:blipFill>
        <p:spPr>
          <a:xfrm>
            <a:off x="4233672" y="1673511"/>
            <a:ext cx="1748027" cy="2604516"/>
          </a:xfrm>
          <a:prstGeom prst="rect">
            <a:avLst/>
          </a:prstGeom>
        </p:spPr>
      </p:pic>
      <p:pic>
        <p:nvPicPr>
          <p:cNvPr id="12" name="object 10">
            <a:extLst>
              <a:ext uri="{FF2B5EF4-FFF2-40B4-BE49-F238E27FC236}">
                <a16:creationId xmlns:a16="http://schemas.microsoft.com/office/drawing/2014/main" id="{EE59CE8A-21F8-166C-41BF-9A1AFE0F3104}"/>
              </a:ext>
            </a:extLst>
          </p:cNvPr>
          <p:cNvPicPr/>
          <p:nvPr/>
        </p:nvPicPr>
        <p:blipFill>
          <a:blip r:embed="rId5" cstate="print"/>
          <a:stretch>
            <a:fillRect/>
          </a:stretch>
        </p:blipFill>
        <p:spPr>
          <a:xfrm>
            <a:off x="6517641" y="2267108"/>
            <a:ext cx="2545079" cy="1004411"/>
          </a:xfrm>
          <a:prstGeom prst="rect">
            <a:avLst/>
          </a:prstGeom>
        </p:spPr>
      </p:pic>
      <p:cxnSp>
        <p:nvCxnSpPr>
          <p:cNvPr id="14" name="Straight Connector 13">
            <a:extLst>
              <a:ext uri="{FF2B5EF4-FFF2-40B4-BE49-F238E27FC236}">
                <a16:creationId xmlns:a16="http://schemas.microsoft.com/office/drawing/2014/main" id="{1DE1008F-781F-533A-5D50-E3B566BF14D7}"/>
              </a:ext>
            </a:extLst>
          </p:cNvPr>
          <p:cNvCxnSpPr>
            <a:cxnSpLocks/>
          </p:cNvCxnSpPr>
          <p:nvPr/>
        </p:nvCxnSpPr>
        <p:spPr>
          <a:xfrm>
            <a:off x="6212841" y="1591973"/>
            <a:ext cx="0" cy="29992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54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The YOLOV8 For Face Detection and MobileNet for Face Recognition</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7321" y="865473"/>
            <a:ext cx="3525520" cy="646331"/>
          </a:xfrm>
          <a:prstGeom prst="rect">
            <a:avLst/>
          </a:prstGeom>
          <a:noFill/>
        </p:spPr>
        <p:txBody>
          <a:bodyPr wrap="square" rtlCol="0">
            <a:spAutoFit/>
          </a:bodyPr>
          <a:lstStyle/>
          <a:p>
            <a:pPr algn="ctr"/>
            <a:r>
              <a:rPr lang="en-US" sz="1800" dirty="0">
                <a:solidFill>
                  <a:schemeClr val="tx1"/>
                </a:solidFill>
              </a:rPr>
              <a:t>Results of an imagine with :</a:t>
            </a:r>
          </a:p>
          <a:p>
            <a:pPr algn="ctr"/>
            <a:r>
              <a:rPr lang="en-US" sz="1800" dirty="0">
                <a:solidFill>
                  <a:schemeClr val="tx1"/>
                </a:solidFill>
              </a:rPr>
              <a:t>Multiple faces</a:t>
            </a:r>
          </a:p>
        </p:txBody>
      </p:sp>
      <p:cxnSp>
        <p:nvCxnSpPr>
          <p:cNvPr id="7" name="Straight Connector 6">
            <a:extLst>
              <a:ext uri="{FF2B5EF4-FFF2-40B4-BE49-F238E27FC236}">
                <a16:creationId xmlns:a16="http://schemas.microsoft.com/office/drawing/2014/main" id="{9EA4F03F-D7A8-DEFB-6DB3-7BDF0F89FDA5}"/>
              </a:ext>
            </a:extLst>
          </p:cNvPr>
          <p:cNvCxnSpPr>
            <a:cxnSpLocks/>
          </p:cNvCxnSpPr>
          <p:nvPr/>
        </p:nvCxnSpPr>
        <p:spPr>
          <a:xfrm>
            <a:off x="2087880" y="1610194"/>
            <a:ext cx="0" cy="307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E1008F-781F-533A-5D50-E3B566BF14D7}"/>
              </a:ext>
            </a:extLst>
          </p:cNvPr>
          <p:cNvCxnSpPr>
            <a:cxnSpLocks/>
          </p:cNvCxnSpPr>
          <p:nvPr/>
        </p:nvCxnSpPr>
        <p:spPr>
          <a:xfrm>
            <a:off x="5867401" y="1587324"/>
            <a:ext cx="0" cy="2999236"/>
          </a:xfrm>
          <a:prstGeom prst="line">
            <a:avLst/>
          </a:prstGeom>
        </p:spPr>
        <p:style>
          <a:lnRef idx="1">
            <a:schemeClr val="accent1"/>
          </a:lnRef>
          <a:fillRef idx="0">
            <a:schemeClr val="accent1"/>
          </a:fillRef>
          <a:effectRef idx="0">
            <a:schemeClr val="accent1"/>
          </a:effectRef>
          <a:fontRef idx="minor">
            <a:schemeClr val="tx1"/>
          </a:fontRef>
        </p:style>
      </p:cxnSp>
      <p:pic>
        <p:nvPicPr>
          <p:cNvPr id="8" name="object 10">
            <a:extLst>
              <a:ext uri="{FF2B5EF4-FFF2-40B4-BE49-F238E27FC236}">
                <a16:creationId xmlns:a16="http://schemas.microsoft.com/office/drawing/2014/main" id="{D22D4DF7-6BF5-7912-7CAF-35B908BDC4F9}"/>
              </a:ext>
            </a:extLst>
          </p:cNvPr>
          <p:cNvPicPr/>
          <p:nvPr/>
        </p:nvPicPr>
        <p:blipFill rotWithShape="1">
          <a:blip r:embed="rId2" cstate="print"/>
          <a:srcRect r="71736" b="44615"/>
          <a:stretch/>
        </p:blipFill>
        <p:spPr>
          <a:xfrm>
            <a:off x="93220" y="2250871"/>
            <a:ext cx="1866900" cy="1000398"/>
          </a:xfrm>
          <a:prstGeom prst="rect">
            <a:avLst/>
          </a:prstGeom>
        </p:spPr>
      </p:pic>
      <p:pic>
        <p:nvPicPr>
          <p:cNvPr id="11" name="object 11">
            <a:extLst>
              <a:ext uri="{FF2B5EF4-FFF2-40B4-BE49-F238E27FC236}">
                <a16:creationId xmlns:a16="http://schemas.microsoft.com/office/drawing/2014/main" id="{831CE397-AB41-1E28-49B7-D8337ECD3C9D}"/>
              </a:ext>
            </a:extLst>
          </p:cNvPr>
          <p:cNvPicPr/>
          <p:nvPr/>
        </p:nvPicPr>
        <p:blipFill>
          <a:blip r:embed="rId3" cstate="print"/>
          <a:stretch>
            <a:fillRect/>
          </a:stretch>
        </p:blipFill>
        <p:spPr>
          <a:xfrm>
            <a:off x="7653539" y="2101161"/>
            <a:ext cx="1397241" cy="1971562"/>
          </a:xfrm>
          <a:prstGeom prst="rect">
            <a:avLst/>
          </a:prstGeom>
        </p:spPr>
      </p:pic>
      <p:pic>
        <p:nvPicPr>
          <p:cNvPr id="15" name="object 12">
            <a:extLst>
              <a:ext uri="{FF2B5EF4-FFF2-40B4-BE49-F238E27FC236}">
                <a16:creationId xmlns:a16="http://schemas.microsoft.com/office/drawing/2014/main" id="{2A369CF2-ADB5-9218-51C0-5239F9108327}"/>
              </a:ext>
            </a:extLst>
          </p:cNvPr>
          <p:cNvPicPr/>
          <p:nvPr/>
        </p:nvPicPr>
        <p:blipFill>
          <a:blip r:embed="rId4" cstate="print"/>
          <a:stretch>
            <a:fillRect/>
          </a:stretch>
        </p:blipFill>
        <p:spPr>
          <a:xfrm>
            <a:off x="6024123" y="2101161"/>
            <a:ext cx="1473957" cy="1971562"/>
          </a:xfrm>
          <a:prstGeom prst="rect">
            <a:avLst/>
          </a:prstGeom>
        </p:spPr>
      </p:pic>
      <p:pic>
        <p:nvPicPr>
          <p:cNvPr id="16" name="object 17">
            <a:extLst>
              <a:ext uri="{FF2B5EF4-FFF2-40B4-BE49-F238E27FC236}">
                <a16:creationId xmlns:a16="http://schemas.microsoft.com/office/drawing/2014/main" id="{296C26EF-7454-504A-4685-8ECA7992C17C}"/>
              </a:ext>
            </a:extLst>
          </p:cNvPr>
          <p:cNvPicPr/>
          <p:nvPr/>
        </p:nvPicPr>
        <p:blipFill>
          <a:blip r:embed="rId5" cstate="print"/>
          <a:stretch>
            <a:fillRect/>
          </a:stretch>
        </p:blipFill>
        <p:spPr>
          <a:xfrm>
            <a:off x="2244600" y="1828636"/>
            <a:ext cx="3466080" cy="2633472"/>
          </a:xfrm>
          <a:prstGeom prst="rect">
            <a:avLst/>
          </a:prstGeom>
        </p:spPr>
      </p:pic>
    </p:spTree>
    <p:extLst>
      <p:ext uri="{BB962C8B-B14F-4D97-AF65-F5344CB8AC3E}">
        <p14:creationId xmlns:p14="http://schemas.microsoft.com/office/powerpoint/2010/main" val="3576117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The YOLOV8 For Face Detection and MobileNet for Face Recognition</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7321" y="865473"/>
            <a:ext cx="3525520" cy="646331"/>
          </a:xfrm>
          <a:prstGeom prst="rect">
            <a:avLst/>
          </a:prstGeom>
          <a:noFill/>
        </p:spPr>
        <p:txBody>
          <a:bodyPr wrap="square" rtlCol="0">
            <a:spAutoFit/>
          </a:bodyPr>
          <a:lstStyle/>
          <a:p>
            <a:pPr algn="ctr"/>
            <a:r>
              <a:rPr lang="en-US" sz="1800" dirty="0">
                <a:solidFill>
                  <a:schemeClr val="tx1"/>
                </a:solidFill>
              </a:rPr>
              <a:t>Results of an imagine with :</a:t>
            </a:r>
          </a:p>
          <a:p>
            <a:pPr algn="ctr"/>
            <a:r>
              <a:rPr lang="en-US" sz="1800" dirty="0">
                <a:solidFill>
                  <a:schemeClr val="tx1"/>
                </a:solidFill>
              </a:rPr>
              <a:t>Multiple faces</a:t>
            </a:r>
          </a:p>
        </p:txBody>
      </p:sp>
      <p:cxnSp>
        <p:nvCxnSpPr>
          <p:cNvPr id="7" name="Straight Connector 6">
            <a:extLst>
              <a:ext uri="{FF2B5EF4-FFF2-40B4-BE49-F238E27FC236}">
                <a16:creationId xmlns:a16="http://schemas.microsoft.com/office/drawing/2014/main" id="{9EA4F03F-D7A8-DEFB-6DB3-7BDF0F89FDA5}"/>
              </a:ext>
            </a:extLst>
          </p:cNvPr>
          <p:cNvCxnSpPr>
            <a:cxnSpLocks/>
          </p:cNvCxnSpPr>
          <p:nvPr/>
        </p:nvCxnSpPr>
        <p:spPr>
          <a:xfrm>
            <a:off x="1346200" y="1587324"/>
            <a:ext cx="0" cy="307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E1008F-781F-533A-5D50-E3B566BF14D7}"/>
              </a:ext>
            </a:extLst>
          </p:cNvPr>
          <p:cNvCxnSpPr>
            <a:cxnSpLocks/>
          </p:cNvCxnSpPr>
          <p:nvPr/>
        </p:nvCxnSpPr>
        <p:spPr>
          <a:xfrm>
            <a:off x="7037847" y="1812034"/>
            <a:ext cx="0" cy="2999236"/>
          </a:xfrm>
          <a:prstGeom prst="line">
            <a:avLst/>
          </a:prstGeom>
        </p:spPr>
        <p:style>
          <a:lnRef idx="1">
            <a:schemeClr val="accent1"/>
          </a:lnRef>
          <a:fillRef idx="0">
            <a:schemeClr val="accent1"/>
          </a:fillRef>
          <a:effectRef idx="0">
            <a:schemeClr val="accent1"/>
          </a:effectRef>
          <a:fontRef idx="minor">
            <a:schemeClr val="tx1"/>
          </a:fontRef>
        </p:style>
      </p:cxnSp>
      <p:pic>
        <p:nvPicPr>
          <p:cNvPr id="3" name="object 13">
            <a:extLst>
              <a:ext uri="{FF2B5EF4-FFF2-40B4-BE49-F238E27FC236}">
                <a16:creationId xmlns:a16="http://schemas.microsoft.com/office/drawing/2014/main" id="{3BBDC837-59DB-B3D9-9CCB-C060F6AE6D61}"/>
              </a:ext>
            </a:extLst>
          </p:cNvPr>
          <p:cNvPicPr/>
          <p:nvPr/>
        </p:nvPicPr>
        <p:blipFill>
          <a:blip r:embed="rId2" cstate="print"/>
          <a:stretch>
            <a:fillRect/>
          </a:stretch>
        </p:blipFill>
        <p:spPr>
          <a:xfrm>
            <a:off x="102080" y="1658444"/>
            <a:ext cx="1126799" cy="2478866"/>
          </a:xfrm>
          <a:prstGeom prst="rect">
            <a:avLst/>
          </a:prstGeom>
        </p:spPr>
      </p:pic>
      <p:pic>
        <p:nvPicPr>
          <p:cNvPr id="4" name="object 14">
            <a:extLst>
              <a:ext uri="{FF2B5EF4-FFF2-40B4-BE49-F238E27FC236}">
                <a16:creationId xmlns:a16="http://schemas.microsoft.com/office/drawing/2014/main" id="{ED24F4DB-F007-FAA9-9080-5E405E5C0B56}"/>
              </a:ext>
            </a:extLst>
          </p:cNvPr>
          <p:cNvPicPr/>
          <p:nvPr/>
        </p:nvPicPr>
        <p:blipFill>
          <a:blip r:embed="rId3" cstate="print"/>
          <a:stretch>
            <a:fillRect/>
          </a:stretch>
        </p:blipFill>
        <p:spPr>
          <a:xfrm>
            <a:off x="1482349" y="1666906"/>
            <a:ext cx="1387840" cy="2506295"/>
          </a:xfrm>
          <a:prstGeom prst="rect">
            <a:avLst/>
          </a:prstGeom>
        </p:spPr>
      </p:pic>
      <p:pic>
        <p:nvPicPr>
          <p:cNvPr id="5" name="object 15">
            <a:extLst>
              <a:ext uri="{FF2B5EF4-FFF2-40B4-BE49-F238E27FC236}">
                <a16:creationId xmlns:a16="http://schemas.microsoft.com/office/drawing/2014/main" id="{DE8C6312-C157-D4E0-EECB-E65D071EF1C8}"/>
              </a:ext>
            </a:extLst>
          </p:cNvPr>
          <p:cNvPicPr/>
          <p:nvPr/>
        </p:nvPicPr>
        <p:blipFill>
          <a:blip r:embed="rId4" cstate="print"/>
          <a:stretch>
            <a:fillRect/>
          </a:stretch>
        </p:blipFill>
        <p:spPr>
          <a:xfrm>
            <a:off x="3171470" y="1658444"/>
            <a:ext cx="1476255" cy="2478866"/>
          </a:xfrm>
          <a:prstGeom prst="rect">
            <a:avLst/>
          </a:prstGeom>
        </p:spPr>
      </p:pic>
      <p:pic>
        <p:nvPicPr>
          <p:cNvPr id="6" name="object 18">
            <a:extLst>
              <a:ext uri="{FF2B5EF4-FFF2-40B4-BE49-F238E27FC236}">
                <a16:creationId xmlns:a16="http://schemas.microsoft.com/office/drawing/2014/main" id="{0720C80F-2F06-0E4F-4B38-D7165EEF1736}"/>
              </a:ext>
            </a:extLst>
          </p:cNvPr>
          <p:cNvPicPr/>
          <p:nvPr/>
        </p:nvPicPr>
        <p:blipFill>
          <a:blip r:embed="rId5" cstate="print"/>
          <a:stretch>
            <a:fillRect/>
          </a:stretch>
        </p:blipFill>
        <p:spPr>
          <a:xfrm>
            <a:off x="4880951" y="1666907"/>
            <a:ext cx="2069574" cy="2506294"/>
          </a:xfrm>
          <a:prstGeom prst="rect">
            <a:avLst/>
          </a:prstGeom>
        </p:spPr>
      </p:pic>
      <p:cxnSp>
        <p:nvCxnSpPr>
          <p:cNvPr id="9" name="Straight Connector 8">
            <a:extLst>
              <a:ext uri="{FF2B5EF4-FFF2-40B4-BE49-F238E27FC236}">
                <a16:creationId xmlns:a16="http://schemas.microsoft.com/office/drawing/2014/main" id="{F06687EC-33B2-6562-FE95-01043B715D7D}"/>
              </a:ext>
            </a:extLst>
          </p:cNvPr>
          <p:cNvCxnSpPr>
            <a:cxnSpLocks/>
          </p:cNvCxnSpPr>
          <p:nvPr/>
        </p:nvCxnSpPr>
        <p:spPr>
          <a:xfrm>
            <a:off x="3042921" y="1658444"/>
            <a:ext cx="0" cy="2999236"/>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object 19">
            <a:extLst>
              <a:ext uri="{FF2B5EF4-FFF2-40B4-BE49-F238E27FC236}">
                <a16:creationId xmlns:a16="http://schemas.microsoft.com/office/drawing/2014/main" id="{A5A8E13D-B8B1-82AB-2544-B36BB630984B}"/>
              </a:ext>
            </a:extLst>
          </p:cNvPr>
          <p:cNvPicPr/>
          <p:nvPr/>
        </p:nvPicPr>
        <p:blipFill>
          <a:blip r:embed="rId6" cstate="print"/>
          <a:stretch>
            <a:fillRect/>
          </a:stretch>
        </p:blipFill>
        <p:spPr>
          <a:xfrm>
            <a:off x="7113527" y="2231669"/>
            <a:ext cx="1928393" cy="1376767"/>
          </a:xfrm>
          <a:prstGeom prst="rect">
            <a:avLst/>
          </a:prstGeom>
        </p:spPr>
      </p:pic>
      <p:cxnSp>
        <p:nvCxnSpPr>
          <p:cNvPr id="17" name="Straight Connector 16">
            <a:extLst>
              <a:ext uri="{FF2B5EF4-FFF2-40B4-BE49-F238E27FC236}">
                <a16:creationId xmlns:a16="http://schemas.microsoft.com/office/drawing/2014/main" id="{C3A643AF-5742-C152-0991-0DA3CE7D4AAE}"/>
              </a:ext>
            </a:extLst>
          </p:cNvPr>
          <p:cNvCxnSpPr>
            <a:cxnSpLocks/>
          </p:cNvCxnSpPr>
          <p:nvPr/>
        </p:nvCxnSpPr>
        <p:spPr>
          <a:xfrm>
            <a:off x="4741687" y="1658444"/>
            <a:ext cx="0" cy="29992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749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The YOLOV5 For Face Detection and MobileNet for Face Recognition</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7321" y="865473"/>
            <a:ext cx="3525520" cy="646331"/>
          </a:xfrm>
          <a:prstGeom prst="rect">
            <a:avLst/>
          </a:prstGeom>
          <a:noFill/>
        </p:spPr>
        <p:txBody>
          <a:bodyPr wrap="square" rtlCol="0">
            <a:spAutoFit/>
          </a:bodyPr>
          <a:lstStyle/>
          <a:p>
            <a:pPr algn="ctr"/>
            <a:r>
              <a:rPr lang="en-US" sz="1800" dirty="0">
                <a:solidFill>
                  <a:schemeClr val="tx1"/>
                </a:solidFill>
              </a:rPr>
              <a:t>Results of an imagine with a :</a:t>
            </a:r>
          </a:p>
          <a:p>
            <a:pPr algn="ctr"/>
            <a:r>
              <a:rPr lang="en-US" sz="1800" dirty="0">
                <a:solidFill>
                  <a:schemeClr val="tx1"/>
                </a:solidFill>
              </a:rPr>
              <a:t>Single face</a:t>
            </a:r>
          </a:p>
        </p:txBody>
      </p:sp>
      <p:cxnSp>
        <p:nvCxnSpPr>
          <p:cNvPr id="7" name="Straight Connector 6">
            <a:extLst>
              <a:ext uri="{FF2B5EF4-FFF2-40B4-BE49-F238E27FC236}">
                <a16:creationId xmlns:a16="http://schemas.microsoft.com/office/drawing/2014/main" id="{9EA4F03F-D7A8-DEFB-6DB3-7BDF0F89FDA5}"/>
              </a:ext>
            </a:extLst>
          </p:cNvPr>
          <p:cNvCxnSpPr>
            <a:cxnSpLocks/>
          </p:cNvCxnSpPr>
          <p:nvPr/>
        </p:nvCxnSpPr>
        <p:spPr>
          <a:xfrm>
            <a:off x="2006600" y="1587324"/>
            <a:ext cx="0" cy="307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E1008F-781F-533A-5D50-E3B566BF14D7}"/>
              </a:ext>
            </a:extLst>
          </p:cNvPr>
          <p:cNvCxnSpPr>
            <a:cxnSpLocks/>
          </p:cNvCxnSpPr>
          <p:nvPr/>
        </p:nvCxnSpPr>
        <p:spPr>
          <a:xfrm>
            <a:off x="7169927" y="1587324"/>
            <a:ext cx="0" cy="2999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A643AF-5742-C152-0991-0DA3CE7D4AAE}"/>
              </a:ext>
            </a:extLst>
          </p:cNvPr>
          <p:cNvCxnSpPr>
            <a:cxnSpLocks/>
          </p:cNvCxnSpPr>
          <p:nvPr/>
        </p:nvCxnSpPr>
        <p:spPr>
          <a:xfrm>
            <a:off x="4060967" y="1587324"/>
            <a:ext cx="0" cy="2999236"/>
          </a:xfrm>
          <a:prstGeom prst="line">
            <a:avLst/>
          </a:prstGeom>
        </p:spPr>
        <p:style>
          <a:lnRef idx="1">
            <a:schemeClr val="accent1"/>
          </a:lnRef>
          <a:fillRef idx="0">
            <a:schemeClr val="accent1"/>
          </a:fillRef>
          <a:effectRef idx="0">
            <a:schemeClr val="accent1"/>
          </a:effectRef>
          <a:fontRef idx="minor">
            <a:schemeClr val="tx1"/>
          </a:fontRef>
        </p:style>
      </p:cxnSp>
      <p:pic>
        <p:nvPicPr>
          <p:cNvPr id="2" name="object 10">
            <a:extLst>
              <a:ext uri="{FF2B5EF4-FFF2-40B4-BE49-F238E27FC236}">
                <a16:creationId xmlns:a16="http://schemas.microsoft.com/office/drawing/2014/main" id="{48829C47-534D-B515-1989-66931EE9B1BF}"/>
              </a:ext>
            </a:extLst>
          </p:cNvPr>
          <p:cNvPicPr/>
          <p:nvPr/>
        </p:nvPicPr>
        <p:blipFill rotWithShape="1">
          <a:blip r:embed="rId2" cstate="print"/>
          <a:srcRect r="72206" b="42592"/>
          <a:stretch/>
        </p:blipFill>
        <p:spPr>
          <a:xfrm>
            <a:off x="141230" y="2520016"/>
            <a:ext cx="1735330" cy="602486"/>
          </a:xfrm>
          <a:prstGeom prst="rect">
            <a:avLst/>
          </a:prstGeom>
        </p:spPr>
      </p:pic>
      <p:pic>
        <p:nvPicPr>
          <p:cNvPr id="8" name="object 4">
            <a:extLst>
              <a:ext uri="{FF2B5EF4-FFF2-40B4-BE49-F238E27FC236}">
                <a16:creationId xmlns:a16="http://schemas.microsoft.com/office/drawing/2014/main" id="{E496A02F-3346-9117-639A-94C32B376BC2}"/>
              </a:ext>
            </a:extLst>
          </p:cNvPr>
          <p:cNvPicPr/>
          <p:nvPr/>
        </p:nvPicPr>
        <p:blipFill>
          <a:blip r:embed="rId3" cstate="print"/>
          <a:stretch>
            <a:fillRect/>
          </a:stretch>
        </p:blipFill>
        <p:spPr>
          <a:xfrm>
            <a:off x="2172724" y="1658444"/>
            <a:ext cx="1703831" cy="2554224"/>
          </a:xfrm>
          <a:prstGeom prst="rect">
            <a:avLst/>
          </a:prstGeom>
        </p:spPr>
      </p:pic>
      <p:pic>
        <p:nvPicPr>
          <p:cNvPr id="11" name="object 5">
            <a:extLst>
              <a:ext uri="{FF2B5EF4-FFF2-40B4-BE49-F238E27FC236}">
                <a16:creationId xmlns:a16="http://schemas.microsoft.com/office/drawing/2014/main" id="{BC98C2F8-E390-27FF-59AE-EB0196D8B432}"/>
              </a:ext>
            </a:extLst>
          </p:cNvPr>
          <p:cNvPicPr/>
          <p:nvPr/>
        </p:nvPicPr>
        <p:blipFill>
          <a:blip r:embed="rId4" cstate="print"/>
          <a:stretch>
            <a:fillRect/>
          </a:stretch>
        </p:blipFill>
        <p:spPr>
          <a:xfrm>
            <a:off x="4265689" y="1658444"/>
            <a:ext cx="2745170" cy="2507156"/>
          </a:xfrm>
          <a:prstGeom prst="rect">
            <a:avLst/>
          </a:prstGeom>
        </p:spPr>
      </p:pic>
      <p:pic>
        <p:nvPicPr>
          <p:cNvPr id="15" name="object 6">
            <a:extLst>
              <a:ext uri="{FF2B5EF4-FFF2-40B4-BE49-F238E27FC236}">
                <a16:creationId xmlns:a16="http://schemas.microsoft.com/office/drawing/2014/main" id="{4CB4570D-0D52-D569-F3B1-FB86D3BE427F}"/>
              </a:ext>
            </a:extLst>
          </p:cNvPr>
          <p:cNvPicPr/>
          <p:nvPr/>
        </p:nvPicPr>
        <p:blipFill>
          <a:blip r:embed="rId5" cstate="print"/>
          <a:stretch>
            <a:fillRect/>
          </a:stretch>
        </p:blipFill>
        <p:spPr>
          <a:xfrm>
            <a:off x="7391421" y="1824562"/>
            <a:ext cx="1546860" cy="2269917"/>
          </a:xfrm>
          <a:prstGeom prst="rect">
            <a:avLst/>
          </a:prstGeom>
        </p:spPr>
      </p:pic>
    </p:spTree>
    <p:extLst>
      <p:ext uri="{BB962C8B-B14F-4D97-AF65-F5344CB8AC3E}">
        <p14:creationId xmlns:p14="http://schemas.microsoft.com/office/powerpoint/2010/main" val="3879976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CBAAF04-2F9F-1CB6-55EB-7165ABAEC49C}"/>
              </a:ext>
            </a:extLst>
          </p:cNvPr>
          <p:cNvSpPr txBox="1"/>
          <p:nvPr/>
        </p:nvSpPr>
        <p:spPr>
          <a:xfrm>
            <a:off x="193993" y="2481992"/>
            <a:ext cx="4205287" cy="769441"/>
          </a:xfrm>
          <a:prstGeom prst="rect">
            <a:avLst/>
          </a:prstGeom>
          <a:noFill/>
        </p:spPr>
        <p:txBody>
          <a:bodyPr wrap="square">
            <a:spAutoFit/>
          </a:bodyPr>
          <a:lstStyle/>
          <a:p>
            <a:r>
              <a:rPr lang="en" sz="4400" spc="-85" dirty="0">
                <a:solidFill>
                  <a:schemeClr val="tx2"/>
                </a:solidFill>
                <a:latin typeface="Times New Roman"/>
                <a:cs typeface="Times New Roman"/>
                <a:sym typeface="Hind Siliguri"/>
              </a:rPr>
              <a:t>State of the art</a:t>
            </a:r>
            <a:endParaRPr lang="en-US" sz="4400" spc="-85" dirty="0">
              <a:solidFill>
                <a:schemeClr val="tx2"/>
              </a:solidFill>
              <a:latin typeface="Times New Roman"/>
              <a:cs typeface="Times New Roman"/>
            </a:endParaRPr>
          </a:p>
        </p:txBody>
      </p:sp>
      <p:pic>
        <p:nvPicPr>
          <p:cNvPr id="5" name="Picture 4">
            <a:extLst>
              <a:ext uri="{FF2B5EF4-FFF2-40B4-BE49-F238E27FC236}">
                <a16:creationId xmlns:a16="http://schemas.microsoft.com/office/drawing/2014/main" id="{4E4120EF-4C89-E911-8FB1-46E571170A9B}"/>
              </a:ext>
            </a:extLst>
          </p:cNvPr>
          <p:cNvPicPr>
            <a:picLocks noChangeAspect="1"/>
          </p:cNvPicPr>
          <p:nvPr/>
        </p:nvPicPr>
        <p:blipFill>
          <a:blip r:embed="rId2"/>
          <a:stretch>
            <a:fillRect/>
          </a:stretch>
        </p:blipFill>
        <p:spPr>
          <a:xfrm>
            <a:off x="901128" y="1230514"/>
            <a:ext cx="1469263" cy="1341236"/>
          </a:xfrm>
          <a:prstGeom prst="rect">
            <a:avLst/>
          </a:prstGeom>
        </p:spPr>
      </p:pic>
    </p:spTree>
    <p:extLst>
      <p:ext uri="{BB962C8B-B14F-4D97-AF65-F5344CB8AC3E}">
        <p14:creationId xmlns:p14="http://schemas.microsoft.com/office/powerpoint/2010/main" val="2475000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The YOLOV5 For Face Detection and MobileNet for Face Recognition</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7321" y="865473"/>
            <a:ext cx="3525520" cy="646331"/>
          </a:xfrm>
          <a:prstGeom prst="rect">
            <a:avLst/>
          </a:prstGeom>
          <a:noFill/>
        </p:spPr>
        <p:txBody>
          <a:bodyPr wrap="square" rtlCol="0">
            <a:spAutoFit/>
          </a:bodyPr>
          <a:lstStyle/>
          <a:p>
            <a:pPr algn="ctr"/>
            <a:r>
              <a:rPr lang="en-US" sz="1800" dirty="0">
                <a:solidFill>
                  <a:schemeClr val="tx1"/>
                </a:solidFill>
              </a:rPr>
              <a:t>Results of an imagine with a :</a:t>
            </a:r>
          </a:p>
          <a:p>
            <a:pPr algn="ctr"/>
            <a:r>
              <a:rPr lang="en-US" sz="1800" dirty="0">
                <a:solidFill>
                  <a:schemeClr val="tx1"/>
                </a:solidFill>
              </a:rPr>
              <a:t>Single face</a:t>
            </a:r>
          </a:p>
        </p:txBody>
      </p:sp>
      <p:cxnSp>
        <p:nvCxnSpPr>
          <p:cNvPr id="7" name="Straight Connector 6">
            <a:extLst>
              <a:ext uri="{FF2B5EF4-FFF2-40B4-BE49-F238E27FC236}">
                <a16:creationId xmlns:a16="http://schemas.microsoft.com/office/drawing/2014/main" id="{9EA4F03F-D7A8-DEFB-6DB3-7BDF0F89FDA5}"/>
              </a:ext>
            </a:extLst>
          </p:cNvPr>
          <p:cNvCxnSpPr>
            <a:cxnSpLocks/>
          </p:cNvCxnSpPr>
          <p:nvPr/>
        </p:nvCxnSpPr>
        <p:spPr>
          <a:xfrm>
            <a:off x="2484120" y="1516204"/>
            <a:ext cx="0" cy="307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A643AF-5742-C152-0991-0DA3CE7D4AAE}"/>
              </a:ext>
            </a:extLst>
          </p:cNvPr>
          <p:cNvCxnSpPr>
            <a:cxnSpLocks/>
          </p:cNvCxnSpPr>
          <p:nvPr/>
        </p:nvCxnSpPr>
        <p:spPr>
          <a:xfrm>
            <a:off x="5549408" y="1511804"/>
            <a:ext cx="0" cy="2999236"/>
          </a:xfrm>
          <a:prstGeom prst="line">
            <a:avLst/>
          </a:prstGeom>
        </p:spPr>
        <p:style>
          <a:lnRef idx="1">
            <a:schemeClr val="accent1"/>
          </a:lnRef>
          <a:fillRef idx="0">
            <a:schemeClr val="accent1"/>
          </a:fillRef>
          <a:effectRef idx="0">
            <a:schemeClr val="accent1"/>
          </a:effectRef>
          <a:fontRef idx="minor">
            <a:schemeClr val="tx1"/>
          </a:fontRef>
        </p:style>
      </p:cxnSp>
      <p:pic>
        <p:nvPicPr>
          <p:cNvPr id="3" name="object 7">
            <a:extLst>
              <a:ext uri="{FF2B5EF4-FFF2-40B4-BE49-F238E27FC236}">
                <a16:creationId xmlns:a16="http://schemas.microsoft.com/office/drawing/2014/main" id="{5F9EACB9-D34F-8618-BE27-D11E7C2D6579}"/>
              </a:ext>
            </a:extLst>
          </p:cNvPr>
          <p:cNvPicPr/>
          <p:nvPr/>
        </p:nvPicPr>
        <p:blipFill>
          <a:blip r:embed="rId2" cstate="print"/>
          <a:stretch>
            <a:fillRect/>
          </a:stretch>
        </p:blipFill>
        <p:spPr>
          <a:xfrm>
            <a:off x="195099" y="1511804"/>
            <a:ext cx="2048760" cy="2536448"/>
          </a:xfrm>
          <a:prstGeom prst="rect">
            <a:avLst/>
          </a:prstGeom>
        </p:spPr>
      </p:pic>
      <p:pic>
        <p:nvPicPr>
          <p:cNvPr id="4" name="object 8">
            <a:extLst>
              <a:ext uri="{FF2B5EF4-FFF2-40B4-BE49-F238E27FC236}">
                <a16:creationId xmlns:a16="http://schemas.microsoft.com/office/drawing/2014/main" id="{093D53FD-7ED2-2A47-73B2-E5699CFDCFB0}"/>
              </a:ext>
            </a:extLst>
          </p:cNvPr>
          <p:cNvPicPr/>
          <p:nvPr/>
        </p:nvPicPr>
        <p:blipFill>
          <a:blip r:embed="rId3" cstate="print"/>
          <a:stretch>
            <a:fillRect/>
          </a:stretch>
        </p:blipFill>
        <p:spPr>
          <a:xfrm>
            <a:off x="2867160" y="1511804"/>
            <a:ext cx="2273340" cy="2847022"/>
          </a:xfrm>
          <a:prstGeom prst="rect">
            <a:avLst/>
          </a:prstGeom>
        </p:spPr>
      </p:pic>
      <p:pic>
        <p:nvPicPr>
          <p:cNvPr id="5" name="object 9">
            <a:extLst>
              <a:ext uri="{FF2B5EF4-FFF2-40B4-BE49-F238E27FC236}">
                <a16:creationId xmlns:a16="http://schemas.microsoft.com/office/drawing/2014/main" id="{4CBA1134-780B-CC79-2770-8C214BB65FCD}"/>
              </a:ext>
            </a:extLst>
          </p:cNvPr>
          <p:cNvPicPr/>
          <p:nvPr/>
        </p:nvPicPr>
        <p:blipFill>
          <a:blip r:embed="rId4" cstate="print"/>
          <a:stretch>
            <a:fillRect/>
          </a:stretch>
        </p:blipFill>
        <p:spPr>
          <a:xfrm>
            <a:off x="5877574" y="2071791"/>
            <a:ext cx="2971800" cy="999918"/>
          </a:xfrm>
          <a:prstGeom prst="rect">
            <a:avLst/>
          </a:prstGeom>
        </p:spPr>
      </p:pic>
    </p:spTree>
    <p:extLst>
      <p:ext uri="{BB962C8B-B14F-4D97-AF65-F5344CB8AC3E}">
        <p14:creationId xmlns:p14="http://schemas.microsoft.com/office/powerpoint/2010/main" val="1600468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The YOLOV5 For Face Detection and MobileNet for Face Recognition</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7321" y="865473"/>
            <a:ext cx="3525520" cy="646331"/>
          </a:xfrm>
          <a:prstGeom prst="rect">
            <a:avLst/>
          </a:prstGeom>
          <a:noFill/>
        </p:spPr>
        <p:txBody>
          <a:bodyPr wrap="square" rtlCol="0">
            <a:spAutoFit/>
          </a:bodyPr>
          <a:lstStyle/>
          <a:p>
            <a:pPr algn="ctr"/>
            <a:r>
              <a:rPr lang="en-US" sz="1800" dirty="0">
                <a:solidFill>
                  <a:schemeClr val="tx1"/>
                </a:solidFill>
              </a:rPr>
              <a:t>Results of an imagine with :</a:t>
            </a:r>
          </a:p>
          <a:p>
            <a:pPr algn="ctr"/>
            <a:r>
              <a:rPr lang="en-US" sz="1800" dirty="0">
                <a:solidFill>
                  <a:schemeClr val="tx1"/>
                </a:solidFill>
              </a:rPr>
              <a:t>Multiple faces</a:t>
            </a:r>
          </a:p>
        </p:txBody>
      </p:sp>
      <p:cxnSp>
        <p:nvCxnSpPr>
          <p:cNvPr id="7" name="Straight Connector 6">
            <a:extLst>
              <a:ext uri="{FF2B5EF4-FFF2-40B4-BE49-F238E27FC236}">
                <a16:creationId xmlns:a16="http://schemas.microsoft.com/office/drawing/2014/main" id="{9EA4F03F-D7A8-DEFB-6DB3-7BDF0F89FDA5}"/>
              </a:ext>
            </a:extLst>
          </p:cNvPr>
          <p:cNvCxnSpPr>
            <a:cxnSpLocks/>
          </p:cNvCxnSpPr>
          <p:nvPr/>
        </p:nvCxnSpPr>
        <p:spPr>
          <a:xfrm>
            <a:off x="4008120" y="1511804"/>
            <a:ext cx="0" cy="2846836"/>
          </a:xfrm>
          <a:prstGeom prst="line">
            <a:avLst/>
          </a:prstGeom>
        </p:spPr>
        <p:style>
          <a:lnRef idx="1">
            <a:schemeClr val="accent1"/>
          </a:lnRef>
          <a:fillRef idx="0">
            <a:schemeClr val="accent1"/>
          </a:fillRef>
          <a:effectRef idx="0">
            <a:schemeClr val="accent1"/>
          </a:effectRef>
          <a:fontRef idx="minor">
            <a:schemeClr val="tx1"/>
          </a:fontRef>
        </p:style>
      </p:cxnSp>
      <p:pic>
        <p:nvPicPr>
          <p:cNvPr id="2" name="object 14">
            <a:extLst>
              <a:ext uri="{FF2B5EF4-FFF2-40B4-BE49-F238E27FC236}">
                <a16:creationId xmlns:a16="http://schemas.microsoft.com/office/drawing/2014/main" id="{3D43A624-1AD4-8BD8-7E8C-B06B73D394FF}"/>
              </a:ext>
            </a:extLst>
          </p:cNvPr>
          <p:cNvPicPr/>
          <p:nvPr/>
        </p:nvPicPr>
        <p:blipFill>
          <a:blip r:embed="rId2" cstate="print"/>
          <a:stretch>
            <a:fillRect/>
          </a:stretch>
        </p:blipFill>
        <p:spPr>
          <a:xfrm>
            <a:off x="99497" y="1884930"/>
            <a:ext cx="3567368" cy="1887220"/>
          </a:xfrm>
          <a:prstGeom prst="rect">
            <a:avLst/>
          </a:prstGeom>
        </p:spPr>
      </p:pic>
      <p:pic>
        <p:nvPicPr>
          <p:cNvPr id="6" name="object 8">
            <a:extLst>
              <a:ext uri="{FF2B5EF4-FFF2-40B4-BE49-F238E27FC236}">
                <a16:creationId xmlns:a16="http://schemas.microsoft.com/office/drawing/2014/main" id="{7958C542-F00A-2D19-3D6D-30F9B0045587}"/>
              </a:ext>
            </a:extLst>
          </p:cNvPr>
          <p:cNvPicPr/>
          <p:nvPr/>
        </p:nvPicPr>
        <p:blipFill>
          <a:blip r:embed="rId3" cstate="print"/>
          <a:stretch>
            <a:fillRect/>
          </a:stretch>
        </p:blipFill>
        <p:spPr>
          <a:xfrm>
            <a:off x="4450081" y="1709922"/>
            <a:ext cx="4094478" cy="2450600"/>
          </a:xfrm>
          <a:prstGeom prst="rect">
            <a:avLst/>
          </a:prstGeom>
        </p:spPr>
      </p:pic>
    </p:spTree>
    <p:extLst>
      <p:ext uri="{BB962C8B-B14F-4D97-AF65-F5344CB8AC3E}">
        <p14:creationId xmlns:p14="http://schemas.microsoft.com/office/powerpoint/2010/main" val="799289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The YOLOV5 For Face Detection and MobileNet for Face Recognition</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7321" y="865473"/>
            <a:ext cx="3525520" cy="646331"/>
          </a:xfrm>
          <a:prstGeom prst="rect">
            <a:avLst/>
          </a:prstGeom>
          <a:noFill/>
        </p:spPr>
        <p:txBody>
          <a:bodyPr wrap="square" rtlCol="0">
            <a:spAutoFit/>
          </a:bodyPr>
          <a:lstStyle/>
          <a:p>
            <a:pPr algn="ctr"/>
            <a:r>
              <a:rPr lang="en-US" sz="1800" dirty="0">
                <a:solidFill>
                  <a:schemeClr val="tx1"/>
                </a:solidFill>
              </a:rPr>
              <a:t>Results of an imagine with :</a:t>
            </a:r>
          </a:p>
          <a:p>
            <a:pPr algn="ctr"/>
            <a:r>
              <a:rPr lang="en-US" sz="1800" dirty="0">
                <a:solidFill>
                  <a:schemeClr val="tx1"/>
                </a:solidFill>
              </a:rPr>
              <a:t>Multiple faces</a:t>
            </a:r>
          </a:p>
        </p:txBody>
      </p:sp>
      <p:cxnSp>
        <p:nvCxnSpPr>
          <p:cNvPr id="7" name="Straight Connector 6">
            <a:extLst>
              <a:ext uri="{FF2B5EF4-FFF2-40B4-BE49-F238E27FC236}">
                <a16:creationId xmlns:a16="http://schemas.microsoft.com/office/drawing/2014/main" id="{9EA4F03F-D7A8-DEFB-6DB3-7BDF0F89FDA5}"/>
              </a:ext>
            </a:extLst>
          </p:cNvPr>
          <p:cNvCxnSpPr>
            <a:cxnSpLocks/>
          </p:cNvCxnSpPr>
          <p:nvPr/>
        </p:nvCxnSpPr>
        <p:spPr>
          <a:xfrm>
            <a:off x="6446520" y="1511804"/>
            <a:ext cx="0" cy="2846836"/>
          </a:xfrm>
          <a:prstGeom prst="line">
            <a:avLst/>
          </a:prstGeom>
        </p:spPr>
        <p:style>
          <a:lnRef idx="1">
            <a:schemeClr val="accent1"/>
          </a:lnRef>
          <a:fillRef idx="0">
            <a:schemeClr val="accent1"/>
          </a:fillRef>
          <a:effectRef idx="0">
            <a:schemeClr val="accent1"/>
          </a:effectRef>
          <a:fontRef idx="minor">
            <a:schemeClr val="tx1"/>
          </a:fontRef>
        </p:style>
      </p:cxnSp>
      <p:pic>
        <p:nvPicPr>
          <p:cNvPr id="3" name="object 12">
            <a:extLst>
              <a:ext uri="{FF2B5EF4-FFF2-40B4-BE49-F238E27FC236}">
                <a16:creationId xmlns:a16="http://schemas.microsoft.com/office/drawing/2014/main" id="{0E4EC618-2075-5DBB-C2E1-8B71EC7C2A13}"/>
              </a:ext>
            </a:extLst>
          </p:cNvPr>
          <p:cNvPicPr/>
          <p:nvPr/>
        </p:nvPicPr>
        <p:blipFill>
          <a:blip r:embed="rId2" cstate="print"/>
          <a:stretch>
            <a:fillRect/>
          </a:stretch>
        </p:blipFill>
        <p:spPr>
          <a:xfrm>
            <a:off x="188567" y="1633724"/>
            <a:ext cx="1431350" cy="2202180"/>
          </a:xfrm>
          <a:prstGeom prst="rect">
            <a:avLst/>
          </a:prstGeom>
        </p:spPr>
      </p:pic>
      <p:pic>
        <p:nvPicPr>
          <p:cNvPr id="4" name="object 13">
            <a:extLst>
              <a:ext uri="{FF2B5EF4-FFF2-40B4-BE49-F238E27FC236}">
                <a16:creationId xmlns:a16="http://schemas.microsoft.com/office/drawing/2014/main" id="{9D3D2E3E-8EC7-71B1-34BA-F067E6837343}"/>
              </a:ext>
            </a:extLst>
          </p:cNvPr>
          <p:cNvPicPr/>
          <p:nvPr/>
        </p:nvPicPr>
        <p:blipFill>
          <a:blip r:embed="rId3" cstate="print"/>
          <a:stretch>
            <a:fillRect/>
          </a:stretch>
        </p:blipFill>
        <p:spPr>
          <a:xfrm>
            <a:off x="1940561" y="1633724"/>
            <a:ext cx="1725168" cy="2275332"/>
          </a:xfrm>
          <a:prstGeom prst="rect">
            <a:avLst/>
          </a:prstGeom>
        </p:spPr>
      </p:pic>
      <p:cxnSp>
        <p:nvCxnSpPr>
          <p:cNvPr id="5" name="Straight Connector 4">
            <a:extLst>
              <a:ext uri="{FF2B5EF4-FFF2-40B4-BE49-F238E27FC236}">
                <a16:creationId xmlns:a16="http://schemas.microsoft.com/office/drawing/2014/main" id="{237BA9F3-EDD3-38E4-E5B8-AF428CBEBBA0}"/>
              </a:ext>
            </a:extLst>
          </p:cNvPr>
          <p:cNvCxnSpPr>
            <a:cxnSpLocks/>
          </p:cNvCxnSpPr>
          <p:nvPr/>
        </p:nvCxnSpPr>
        <p:spPr>
          <a:xfrm>
            <a:off x="1793240" y="1511804"/>
            <a:ext cx="0" cy="2846836"/>
          </a:xfrm>
          <a:prstGeom prst="line">
            <a:avLst/>
          </a:prstGeom>
        </p:spPr>
        <p:style>
          <a:lnRef idx="1">
            <a:schemeClr val="accent1"/>
          </a:lnRef>
          <a:fillRef idx="0">
            <a:schemeClr val="accent1"/>
          </a:fillRef>
          <a:effectRef idx="0">
            <a:schemeClr val="accent1"/>
          </a:effectRef>
          <a:fontRef idx="minor">
            <a:schemeClr val="tx1"/>
          </a:fontRef>
        </p:style>
      </p:cxnSp>
      <p:pic>
        <p:nvPicPr>
          <p:cNvPr id="8" name="object 15">
            <a:extLst>
              <a:ext uri="{FF2B5EF4-FFF2-40B4-BE49-F238E27FC236}">
                <a16:creationId xmlns:a16="http://schemas.microsoft.com/office/drawing/2014/main" id="{5F4F91A9-3AF1-1550-72C9-2B65F5BCA891}"/>
              </a:ext>
            </a:extLst>
          </p:cNvPr>
          <p:cNvPicPr/>
          <p:nvPr/>
        </p:nvPicPr>
        <p:blipFill>
          <a:blip r:embed="rId4" cstate="print"/>
          <a:stretch>
            <a:fillRect/>
          </a:stretch>
        </p:blipFill>
        <p:spPr>
          <a:xfrm>
            <a:off x="4084828" y="2490470"/>
            <a:ext cx="2204718" cy="584700"/>
          </a:xfrm>
          <a:prstGeom prst="rect">
            <a:avLst/>
          </a:prstGeom>
        </p:spPr>
      </p:pic>
      <p:pic>
        <p:nvPicPr>
          <p:cNvPr id="9" name="object 4">
            <a:extLst>
              <a:ext uri="{FF2B5EF4-FFF2-40B4-BE49-F238E27FC236}">
                <a16:creationId xmlns:a16="http://schemas.microsoft.com/office/drawing/2014/main" id="{94DE9746-9624-20F2-CBBA-D5ACA15ABBDF}"/>
              </a:ext>
            </a:extLst>
          </p:cNvPr>
          <p:cNvPicPr/>
          <p:nvPr/>
        </p:nvPicPr>
        <p:blipFill>
          <a:blip r:embed="rId5" cstate="print"/>
          <a:stretch>
            <a:fillRect/>
          </a:stretch>
        </p:blipFill>
        <p:spPr>
          <a:xfrm>
            <a:off x="6759958" y="1543045"/>
            <a:ext cx="1769364" cy="2479549"/>
          </a:xfrm>
          <a:prstGeom prst="rect">
            <a:avLst/>
          </a:prstGeom>
        </p:spPr>
      </p:pic>
      <p:cxnSp>
        <p:nvCxnSpPr>
          <p:cNvPr id="11" name="Straight Connector 10">
            <a:extLst>
              <a:ext uri="{FF2B5EF4-FFF2-40B4-BE49-F238E27FC236}">
                <a16:creationId xmlns:a16="http://schemas.microsoft.com/office/drawing/2014/main" id="{F795AEEF-54C8-8886-E78E-95D5AB6ED708}"/>
              </a:ext>
            </a:extLst>
          </p:cNvPr>
          <p:cNvCxnSpPr>
            <a:cxnSpLocks/>
          </p:cNvCxnSpPr>
          <p:nvPr/>
        </p:nvCxnSpPr>
        <p:spPr>
          <a:xfrm>
            <a:off x="3876042" y="1640322"/>
            <a:ext cx="0" cy="28468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6983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E206F8-7311-908D-8559-FB445C193E13}"/>
              </a:ext>
            </a:extLst>
          </p:cNvPr>
          <p:cNvSpPr>
            <a:spLocks noGrp="1"/>
          </p:cNvSpPr>
          <p:nvPr>
            <p:ph type="title"/>
          </p:nvPr>
        </p:nvSpPr>
        <p:spPr>
          <a:xfrm>
            <a:off x="0" y="1"/>
            <a:ext cx="9144000" cy="548640"/>
          </a:xfrm>
        </p:spPr>
        <p:txBody>
          <a:bodyPr/>
          <a:lstStyle/>
          <a:p>
            <a:r>
              <a:rPr lang="en-US" sz="2800" spc="-195" dirty="0"/>
              <a:t>The YOLOV5 For Face Detection and MobileNet for Face Recognition</a:t>
            </a:r>
            <a:endParaRPr lang="en-US" sz="2800" dirty="0"/>
          </a:p>
        </p:txBody>
      </p:sp>
      <p:sp>
        <p:nvSpPr>
          <p:cNvPr id="13" name="TextBox 12">
            <a:extLst>
              <a:ext uri="{FF2B5EF4-FFF2-40B4-BE49-F238E27FC236}">
                <a16:creationId xmlns:a16="http://schemas.microsoft.com/office/drawing/2014/main" id="{93329D0E-6E90-526E-813C-8D20D97030BC}"/>
              </a:ext>
            </a:extLst>
          </p:cNvPr>
          <p:cNvSpPr txBox="1"/>
          <p:nvPr/>
        </p:nvSpPr>
        <p:spPr>
          <a:xfrm>
            <a:off x="2687321" y="865473"/>
            <a:ext cx="3525520" cy="646331"/>
          </a:xfrm>
          <a:prstGeom prst="rect">
            <a:avLst/>
          </a:prstGeom>
          <a:noFill/>
        </p:spPr>
        <p:txBody>
          <a:bodyPr wrap="square" rtlCol="0">
            <a:spAutoFit/>
          </a:bodyPr>
          <a:lstStyle/>
          <a:p>
            <a:pPr algn="ctr"/>
            <a:r>
              <a:rPr lang="en-US" sz="1800" dirty="0">
                <a:solidFill>
                  <a:schemeClr val="tx1"/>
                </a:solidFill>
              </a:rPr>
              <a:t>Results of an imagine with :</a:t>
            </a:r>
          </a:p>
          <a:p>
            <a:pPr algn="ctr"/>
            <a:r>
              <a:rPr lang="en-US" sz="1800" dirty="0">
                <a:solidFill>
                  <a:schemeClr val="tx1"/>
                </a:solidFill>
              </a:rPr>
              <a:t>Multiple faces</a:t>
            </a:r>
          </a:p>
        </p:txBody>
      </p:sp>
      <p:cxnSp>
        <p:nvCxnSpPr>
          <p:cNvPr id="7" name="Straight Connector 6">
            <a:extLst>
              <a:ext uri="{FF2B5EF4-FFF2-40B4-BE49-F238E27FC236}">
                <a16:creationId xmlns:a16="http://schemas.microsoft.com/office/drawing/2014/main" id="{9EA4F03F-D7A8-DEFB-6DB3-7BDF0F89FDA5}"/>
              </a:ext>
            </a:extLst>
          </p:cNvPr>
          <p:cNvCxnSpPr>
            <a:cxnSpLocks/>
          </p:cNvCxnSpPr>
          <p:nvPr/>
        </p:nvCxnSpPr>
        <p:spPr>
          <a:xfrm>
            <a:off x="6537960" y="1476879"/>
            <a:ext cx="0" cy="2846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37BA9F3-EDD3-38E4-E5B8-AF428CBEBBA0}"/>
              </a:ext>
            </a:extLst>
          </p:cNvPr>
          <p:cNvCxnSpPr>
            <a:cxnSpLocks/>
          </p:cNvCxnSpPr>
          <p:nvPr/>
        </p:nvCxnSpPr>
        <p:spPr>
          <a:xfrm>
            <a:off x="3733800" y="1543045"/>
            <a:ext cx="0" cy="2846836"/>
          </a:xfrm>
          <a:prstGeom prst="line">
            <a:avLst/>
          </a:prstGeom>
        </p:spPr>
        <p:style>
          <a:lnRef idx="1">
            <a:schemeClr val="accent1"/>
          </a:lnRef>
          <a:fillRef idx="0">
            <a:schemeClr val="accent1"/>
          </a:fillRef>
          <a:effectRef idx="0">
            <a:schemeClr val="accent1"/>
          </a:effectRef>
          <a:fontRef idx="minor">
            <a:schemeClr val="tx1"/>
          </a:fontRef>
        </p:style>
      </p:cxnSp>
      <p:pic>
        <p:nvPicPr>
          <p:cNvPr id="2" name="object 5">
            <a:extLst>
              <a:ext uri="{FF2B5EF4-FFF2-40B4-BE49-F238E27FC236}">
                <a16:creationId xmlns:a16="http://schemas.microsoft.com/office/drawing/2014/main" id="{81C61877-E04B-A097-1B77-C798EE47C5B1}"/>
              </a:ext>
            </a:extLst>
          </p:cNvPr>
          <p:cNvPicPr/>
          <p:nvPr/>
        </p:nvPicPr>
        <p:blipFill>
          <a:blip r:embed="rId2" cstate="print"/>
          <a:stretch>
            <a:fillRect/>
          </a:stretch>
        </p:blipFill>
        <p:spPr>
          <a:xfrm>
            <a:off x="181613" y="1656080"/>
            <a:ext cx="1533142" cy="2488434"/>
          </a:xfrm>
          <a:prstGeom prst="rect">
            <a:avLst/>
          </a:prstGeom>
        </p:spPr>
      </p:pic>
      <p:pic>
        <p:nvPicPr>
          <p:cNvPr id="6" name="object 6">
            <a:extLst>
              <a:ext uri="{FF2B5EF4-FFF2-40B4-BE49-F238E27FC236}">
                <a16:creationId xmlns:a16="http://schemas.microsoft.com/office/drawing/2014/main" id="{C06CFE8A-553A-F11F-C52C-915FB194557D}"/>
              </a:ext>
            </a:extLst>
          </p:cNvPr>
          <p:cNvPicPr/>
          <p:nvPr/>
        </p:nvPicPr>
        <p:blipFill>
          <a:blip r:embed="rId3" cstate="print"/>
          <a:stretch>
            <a:fillRect/>
          </a:stretch>
        </p:blipFill>
        <p:spPr>
          <a:xfrm>
            <a:off x="2138681" y="1656080"/>
            <a:ext cx="1386839" cy="2488434"/>
          </a:xfrm>
          <a:prstGeom prst="rect">
            <a:avLst/>
          </a:prstGeom>
        </p:spPr>
      </p:pic>
      <p:pic>
        <p:nvPicPr>
          <p:cNvPr id="12" name="object 9">
            <a:extLst>
              <a:ext uri="{FF2B5EF4-FFF2-40B4-BE49-F238E27FC236}">
                <a16:creationId xmlns:a16="http://schemas.microsoft.com/office/drawing/2014/main" id="{1811C2A3-89D8-2220-2BE0-528F93175EA9}"/>
              </a:ext>
            </a:extLst>
          </p:cNvPr>
          <p:cNvPicPr/>
          <p:nvPr/>
        </p:nvPicPr>
        <p:blipFill>
          <a:blip r:embed="rId4" cstate="print"/>
          <a:stretch>
            <a:fillRect/>
          </a:stretch>
        </p:blipFill>
        <p:spPr>
          <a:xfrm>
            <a:off x="3913885" y="1656080"/>
            <a:ext cx="2454149" cy="2488434"/>
          </a:xfrm>
          <a:prstGeom prst="rect">
            <a:avLst/>
          </a:prstGeom>
        </p:spPr>
      </p:pic>
      <p:pic>
        <p:nvPicPr>
          <p:cNvPr id="14" name="object 10">
            <a:extLst>
              <a:ext uri="{FF2B5EF4-FFF2-40B4-BE49-F238E27FC236}">
                <a16:creationId xmlns:a16="http://schemas.microsoft.com/office/drawing/2014/main" id="{04A9B316-F824-485B-A988-69C134854945}"/>
              </a:ext>
            </a:extLst>
          </p:cNvPr>
          <p:cNvPicPr/>
          <p:nvPr/>
        </p:nvPicPr>
        <p:blipFill>
          <a:blip r:embed="rId5" cstate="print"/>
          <a:stretch>
            <a:fillRect/>
          </a:stretch>
        </p:blipFill>
        <p:spPr>
          <a:xfrm>
            <a:off x="6707887" y="2308221"/>
            <a:ext cx="2340865" cy="1184152"/>
          </a:xfrm>
          <a:prstGeom prst="rect">
            <a:avLst/>
          </a:prstGeom>
        </p:spPr>
      </p:pic>
      <p:cxnSp>
        <p:nvCxnSpPr>
          <p:cNvPr id="15" name="Straight Connector 14">
            <a:extLst>
              <a:ext uri="{FF2B5EF4-FFF2-40B4-BE49-F238E27FC236}">
                <a16:creationId xmlns:a16="http://schemas.microsoft.com/office/drawing/2014/main" id="{02CADBB4-E3D8-666B-0E29-E09592BFE2C2}"/>
              </a:ext>
            </a:extLst>
          </p:cNvPr>
          <p:cNvCxnSpPr>
            <a:cxnSpLocks/>
          </p:cNvCxnSpPr>
          <p:nvPr/>
        </p:nvCxnSpPr>
        <p:spPr>
          <a:xfrm>
            <a:off x="1965960" y="1543045"/>
            <a:ext cx="0" cy="28468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8406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E4B81E1-2D7C-F7DC-FECE-A04201F46893}"/>
              </a:ext>
            </a:extLst>
          </p:cNvPr>
          <p:cNvPicPr>
            <a:picLocks noChangeAspect="1"/>
          </p:cNvPicPr>
          <p:nvPr/>
        </p:nvPicPr>
        <p:blipFill>
          <a:blip r:embed="rId2"/>
          <a:stretch>
            <a:fillRect/>
          </a:stretch>
        </p:blipFill>
        <p:spPr>
          <a:xfrm>
            <a:off x="384645" y="1798416"/>
            <a:ext cx="8374709" cy="1245726"/>
          </a:xfrm>
          <a:prstGeom prst="rect">
            <a:avLst/>
          </a:prstGeom>
        </p:spPr>
      </p:pic>
      <p:sp>
        <p:nvSpPr>
          <p:cNvPr id="13" name="TextBox 12">
            <a:extLst>
              <a:ext uri="{FF2B5EF4-FFF2-40B4-BE49-F238E27FC236}">
                <a16:creationId xmlns:a16="http://schemas.microsoft.com/office/drawing/2014/main" id="{45A1FF3C-8805-49EA-C50C-DBED8945B79A}"/>
              </a:ext>
            </a:extLst>
          </p:cNvPr>
          <p:cNvSpPr txBox="1"/>
          <p:nvPr/>
        </p:nvSpPr>
        <p:spPr>
          <a:xfrm>
            <a:off x="925974" y="329095"/>
            <a:ext cx="4155311" cy="400110"/>
          </a:xfrm>
          <a:prstGeom prst="rect">
            <a:avLst/>
          </a:prstGeom>
          <a:noFill/>
        </p:spPr>
        <p:txBody>
          <a:bodyPr wrap="square" rtlCol="0">
            <a:spAutoFit/>
          </a:bodyPr>
          <a:lstStyle/>
          <a:p>
            <a:r>
              <a:rPr lang="en-US" sz="2000" dirty="0">
                <a:solidFill>
                  <a:schemeClr val="tx1"/>
                </a:solidFill>
              </a:rPr>
              <a:t>Face Detection Models Results </a:t>
            </a:r>
          </a:p>
        </p:txBody>
      </p:sp>
    </p:spTree>
    <p:extLst>
      <p:ext uri="{BB962C8B-B14F-4D97-AF65-F5344CB8AC3E}">
        <p14:creationId xmlns:p14="http://schemas.microsoft.com/office/powerpoint/2010/main" val="11498508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5A1FF3C-8805-49EA-C50C-DBED8945B79A}"/>
              </a:ext>
            </a:extLst>
          </p:cNvPr>
          <p:cNvSpPr txBox="1"/>
          <p:nvPr/>
        </p:nvSpPr>
        <p:spPr>
          <a:xfrm>
            <a:off x="925974" y="329095"/>
            <a:ext cx="4155311" cy="400110"/>
          </a:xfrm>
          <a:prstGeom prst="rect">
            <a:avLst/>
          </a:prstGeom>
          <a:noFill/>
        </p:spPr>
        <p:txBody>
          <a:bodyPr wrap="square" rtlCol="0">
            <a:spAutoFit/>
          </a:bodyPr>
          <a:lstStyle/>
          <a:p>
            <a:r>
              <a:rPr lang="en-US" sz="2000" dirty="0">
                <a:solidFill>
                  <a:schemeClr val="tx1"/>
                </a:solidFill>
              </a:rPr>
              <a:t>Face Recognition Models Results </a:t>
            </a:r>
          </a:p>
        </p:txBody>
      </p:sp>
      <p:pic>
        <p:nvPicPr>
          <p:cNvPr id="2" name="object 2">
            <a:extLst>
              <a:ext uri="{FF2B5EF4-FFF2-40B4-BE49-F238E27FC236}">
                <a16:creationId xmlns:a16="http://schemas.microsoft.com/office/drawing/2014/main" id="{C7A786D3-10B7-3302-EF9A-FEDCF62C5BB7}"/>
              </a:ext>
            </a:extLst>
          </p:cNvPr>
          <p:cNvPicPr/>
          <p:nvPr/>
        </p:nvPicPr>
        <p:blipFill>
          <a:blip r:embed="rId2" cstate="print"/>
          <a:stretch>
            <a:fillRect/>
          </a:stretch>
        </p:blipFill>
        <p:spPr>
          <a:xfrm>
            <a:off x="3003630" y="784432"/>
            <a:ext cx="4832431" cy="4192682"/>
          </a:xfrm>
          <a:prstGeom prst="rect">
            <a:avLst/>
          </a:prstGeom>
        </p:spPr>
      </p:pic>
    </p:spTree>
    <p:extLst>
      <p:ext uri="{BB962C8B-B14F-4D97-AF65-F5344CB8AC3E}">
        <p14:creationId xmlns:p14="http://schemas.microsoft.com/office/powerpoint/2010/main" val="906519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5A1FF3C-8805-49EA-C50C-DBED8945B79A}"/>
              </a:ext>
            </a:extLst>
          </p:cNvPr>
          <p:cNvSpPr txBox="1"/>
          <p:nvPr/>
        </p:nvSpPr>
        <p:spPr>
          <a:xfrm>
            <a:off x="925974" y="329095"/>
            <a:ext cx="6967960" cy="400110"/>
          </a:xfrm>
          <a:prstGeom prst="rect">
            <a:avLst/>
          </a:prstGeom>
          <a:noFill/>
        </p:spPr>
        <p:txBody>
          <a:bodyPr wrap="square" rtlCol="0">
            <a:spAutoFit/>
          </a:bodyPr>
          <a:lstStyle/>
          <a:p>
            <a:r>
              <a:rPr lang="en-US" sz="2000" dirty="0">
                <a:solidFill>
                  <a:schemeClr val="tx1"/>
                </a:solidFill>
              </a:rPr>
              <a:t>Recognition Results Before and after Blurring Techniques </a:t>
            </a:r>
          </a:p>
        </p:txBody>
      </p:sp>
      <p:pic>
        <p:nvPicPr>
          <p:cNvPr id="3" name="Picture 2">
            <a:extLst>
              <a:ext uri="{FF2B5EF4-FFF2-40B4-BE49-F238E27FC236}">
                <a16:creationId xmlns:a16="http://schemas.microsoft.com/office/drawing/2014/main" id="{9F24151A-28D9-6E3E-04AD-5AB8237515B5}"/>
              </a:ext>
            </a:extLst>
          </p:cNvPr>
          <p:cNvPicPr>
            <a:picLocks noChangeAspect="1"/>
          </p:cNvPicPr>
          <p:nvPr/>
        </p:nvPicPr>
        <p:blipFill>
          <a:blip r:embed="rId2"/>
          <a:stretch>
            <a:fillRect/>
          </a:stretch>
        </p:blipFill>
        <p:spPr>
          <a:xfrm>
            <a:off x="1702553" y="1286747"/>
            <a:ext cx="6191381" cy="2926438"/>
          </a:xfrm>
          <a:prstGeom prst="rect">
            <a:avLst/>
          </a:prstGeom>
        </p:spPr>
      </p:pic>
    </p:spTree>
    <p:extLst>
      <p:ext uri="{BB962C8B-B14F-4D97-AF65-F5344CB8AC3E}">
        <p14:creationId xmlns:p14="http://schemas.microsoft.com/office/powerpoint/2010/main" val="1096811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190733C-7436-019D-6F30-6F445F6CB281}"/>
              </a:ext>
            </a:extLst>
          </p:cNvPr>
          <p:cNvPicPr>
            <a:picLocks noChangeAspect="1"/>
          </p:cNvPicPr>
          <p:nvPr/>
        </p:nvPicPr>
        <p:blipFill>
          <a:blip r:embed="rId2"/>
          <a:stretch>
            <a:fillRect/>
          </a:stretch>
        </p:blipFill>
        <p:spPr>
          <a:xfrm>
            <a:off x="1485277" y="1368697"/>
            <a:ext cx="1450974" cy="1559698"/>
          </a:xfrm>
          <a:prstGeom prst="rect">
            <a:avLst/>
          </a:prstGeom>
        </p:spPr>
      </p:pic>
      <p:sp>
        <p:nvSpPr>
          <p:cNvPr id="12" name="TextBox 11">
            <a:extLst>
              <a:ext uri="{FF2B5EF4-FFF2-40B4-BE49-F238E27FC236}">
                <a16:creationId xmlns:a16="http://schemas.microsoft.com/office/drawing/2014/main" id="{371B551B-3661-D8D1-4CE8-DE68DAC51CBB}"/>
              </a:ext>
            </a:extLst>
          </p:cNvPr>
          <p:cNvSpPr txBox="1"/>
          <p:nvPr/>
        </p:nvSpPr>
        <p:spPr>
          <a:xfrm>
            <a:off x="335665" y="2928395"/>
            <a:ext cx="6840638" cy="769441"/>
          </a:xfrm>
          <a:prstGeom prst="rect">
            <a:avLst/>
          </a:prstGeom>
          <a:noFill/>
        </p:spPr>
        <p:txBody>
          <a:bodyPr wrap="square" rtlCol="0">
            <a:spAutoFit/>
          </a:bodyPr>
          <a:lstStyle/>
          <a:p>
            <a:r>
              <a:rPr lang="en-US" sz="4400" spc="-85" dirty="0">
                <a:solidFill>
                  <a:schemeClr val="tx2"/>
                </a:solidFill>
                <a:latin typeface="Times New Roman"/>
                <a:cs typeface="Times New Roman"/>
              </a:rPr>
              <a:t>Challenges and Limitations </a:t>
            </a:r>
          </a:p>
        </p:txBody>
      </p:sp>
    </p:spTree>
    <p:extLst>
      <p:ext uri="{BB962C8B-B14F-4D97-AF65-F5344CB8AC3E}">
        <p14:creationId xmlns:p14="http://schemas.microsoft.com/office/powerpoint/2010/main" val="3354806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B23C026-785F-96BB-302B-B991BBED044F}"/>
              </a:ext>
            </a:extLst>
          </p:cNvPr>
          <p:cNvSpPr txBox="1"/>
          <p:nvPr/>
        </p:nvSpPr>
        <p:spPr>
          <a:xfrm>
            <a:off x="2601277" y="1447850"/>
            <a:ext cx="3941445" cy="2475037"/>
          </a:xfrm>
          <a:prstGeom prst="rect">
            <a:avLst/>
          </a:prstGeom>
        </p:spPr>
        <p:txBody>
          <a:bodyPr vert="horz" wrap="square" lIns="0" tIns="12700" rIns="0" bIns="0" rtlCol="0">
            <a:spAutoFit/>
          </a:bodyPr>
          <a:lstStyle/>
          <a:p>
            <a:pPr marL="354965" indent="-342900">
              <a:lnSpc>
                <a:spcPct val="100000"/>
              </a:lnSpc>
              <a:spcBef>
                <a:spcPts val="100"/>
              </a:spcBef>
              <a:buFont typeface="+mj-lt"/>
              <a:buAutoNum type="arabicPeriod"/>
              <a:tabLst>
                <a:tab pos="288925" algn="l"/>
              </a:tabLst>
            </a:pPr>
            <a:r>
              <a:rPr sz="2000" spc="-15" dirty="0">
                <a:solidFill>
                  <a:schemeClr val="tx1"/>
                </a:solidFill>
                <a:latin typeface="Times New Roman"/>
                <a:cs typeface="Times New Roman"/>
              </a:rPr>
              <a:t>Dataset</a:t>
            </a:r>
            <a:r>
              <a:rPr sz="2000" spc="-30" dirty="0">
                <a:solidFill>
                  <a:schemeClr val="tx1"/>
                </a:solidFill>
                <a:latin typeface="Times New Roman"/>
                <a:cs typeface="Times New Roman"/>
              </a:rPr>
              <a:t> Suitability</a:t>
            </a:r>
            <a:r>
              <a:rPr sz="2000" spc="-15" dirty="0">
                <a:solidFill>
                  <a:schemeClr val="tx1"/>
                </a:solidFill>
                <a:latin typeface="Times New Roman"/>
                <a:cs typeface="Times New Roman"/>
              </a:rPr>
              <a:t> </a:t>
            </a:r>
            <a:r>
              <a:rPr sz="2000" spc="-25" dirty="0">
                <a:solidFill>
                  <a:schemeClr val="tx1"/>
                </a:solidFill>
                <a:latin typeface="Times New Roman"/>
                <a:cs typeface="Times New Roman"/>
              </a:rPr>
              <a:t>Challenges</a:t>
            </a:r>
            <a:endParaRPr sz="2000" dirty="0">
              <a:solidFill>
                <a:schemeClr val="tx1"/>
              </a:solidFill>
              <a:latin typeface="Times New Roman"/>
              <a:cs typeface="Times New Roman"/>
            </a:endParaRPr>
          </a:p>
          <a:p>
            <a:pPr marL="342900" indent="-342900">
              <a:lnSpc>
                <a:spcPct val="100000"/>
              </a:lnSpc>
              <a:spcBef>
                <a:spcPts val="30"/>
              </a:spcBef>
              <a:buFont typeface="+mj-lt"/>
              <a:buAutoNum type="arabicPeriod"/>
            </a:pPr>
            <a:endParaRPr sz="2000" dirty="0">
              <a:solidFill>
                <a:schemeClr val="tx1"/>
              </a:solidFill>
              <a:latin typeface="Times New Roman"/>
              <a:cs typeface="Times New Roman"/>
            </a:endParaRPr>
          </a:p>
          <a:p>
            <a:pPr marL="354966" indent="-342900">
              <a:lnSpc>
                <a:spcPct val="100000"/>
              </a:lnSpc>
              <a:spcBef>
                <a:spcPts val="5"/>
              </a:spcBef>
              <a:buFont typeface="+mj-lt"/>
              <a:buAutoNum type="arabicPeriod"/>
              <a:tabLst>
                <a:tab pos="240029" algn="l"/>
              </a:tabLst>
            </a:pPr>
            <a:r>
              <a:rPr sz="2000" spc="-75" dirty="0">
                <a:solidFill>
                  <a:schemeClr val="tx1"/>
                </a:solidFill>
                <a:latin typeface="Times New Roman"/>
                <a:cs typeface="Times New Roman"/>
              </a:rPr>
              <a:t>Lack</a:t>
            </a:r>
            <a:r>
              <a:rPr sz="2000" spc="-30" dirty="0">
                <a:solidFill>
                  <a:schemeClr val="tx1"/>
                </a:solidFill>
                <a:latin typeface="Times New Roman"/>
                <a:cs typeface="Times New Roman"/>
              </a:rPr>
              <a:t> </a:t>
            </a:r>
            <a:r>
              <a:rPr sz="2000" spc="-35" dirty="0">
                <a:solidFill>
                  <a:schemeClr val="tx1"/>
                </a:solidFill>
                <a:latin typeface="Times New Roman"/>
                <a:cs typeface="Times New Roman"/>
              </a:rPr>
              <a:t>of</a:t>
            </a:r>
            <a:r>
              <a:rPr sz="2000" spc="-10" dirty="0">
                <a:solidFill>
                  <a:schemeClr val="tx1"/>
                </a:solidFill>
                <a:latin typeface="Times New Roman"/>
                <a:cs typeface="Times New Roman"/>
              </a:rPr>
              <a:t> </a:t>
            </a:r>
            <a:r>
              <a:rPr sz="2000" spc="-5" dirty="0">
                <a:solidFill>
                  <a:schemeClr val="tx1"/>
                </a:solidFill>
                <a:latin typeface="Times New Roman"/>
                <a:cs typeface="Times New Roman"/>
              </a:rPr>
              <a:t>Bounding</a:t>
            </a:r>
            <a:r>
              <a:rPr sz="2000" spc="-35" dirty="0">
                <a:solidFill>
                  <a:schemeClr val="tx1"/>
                </a:solidFill>
                <a:latin typeface="Times New Roman"/>
                <a:cs typeface="Times New Roman"/>
              </a:rPr>
              <a:t> </a:t>
            </a:r>
            <a:r>
              <a:rPr sz="2000" spc="-85" dirty="0">
                <a:solidFill>
                  <a:schemeClr val="tx1"/>
                </a:solidFill>
                <a:latin typeface="Times New Roman"/>
                <a:cs typeface="Times New Roman"/>
              </a:rPr>
              <a:t>Box</a:t>
            </a:r>
            <a:r>
              <a:rPr sz="2000" spc="-10" dirty="0">
                <a:solidFill>
                  <a:schemeClr val="tx1"/>
                </a:solidFill>
                <a:latin typeface="Times New Roman"/>
                <a:cs typeface="Times New Roman"/>
              </a:rPr>
              <a:t> </a:t>
            </a:r>
            <a:r>
              <a:rPr sz="2000" dirty="0">
                <a:solidFill>
                  <a:schemeClr val="tx1"/>
                </a:solidFill>
                <a:latin typeface="Times New Roman"/>
                <a:cs typeface="Times New Roman"/>
              </a:rPr>
              <a:t>Coordinates</a:t>
            </a:r>
          </a:p>
          <a:p>
            <a:pPr marL="342900" indent="-342900">
              <a:lnSpc>
                <a:spcPct val="100000"/>
              </a:lnSpc>
              <a:spcBef>
                <a:spcPts val="35"/>
              </a:spcBef>
              <a:buFont typeface="+mj-lt"/>
              <a:buAutoNum type="arabicPeriod"/>
            </a:pPr>
            <a:endParaRPr sz="2000" dirty="0">
              <a:solidFill>
                <a:schemeClr val="tx1"/>
              </a:solidFill>
              <a:latin typeface="Times New Roman"/>
              <a:cs typeface="Times New Roman"/>
            </a:endParaRPr>
          </a:p>
          <a:p>
            <a:pPr marL="355600" indent="-342900">
              <a:lnSpc>
                <a:spcPct val="100000"/>
              </a:lnSpc>
              <a:buFont typeface="+mj-lt"/>
              <a:buAutoNum type="arabicPeriod"/>
              <a:tabLst>
                <a:tab pos="239395" algn="l"/>
              </a:tabLst>
            </a:pPr>
            <a:r>
              <a:rPr lang="en-US" sz="2000" spc="-25" dirty="0">
                <a:solidFill>
                  <a:schemeClr val="tx1"/>
                </a:solidFill>
                <a:latin typeface="Times New Roman"/>
                <a:cs typeface="Times New Roman"/>
              </a:rPr>
              <a:t>Limited</a:t>
            </a:r>
            <a:r>
              <a:rPr lang="en-US" sz="2000" spc="-45" dirty="0">
                <a:solidFill>
                  <a:schemeClr val="tx1"/>
                </a:solidFill>
                <a:latin typeface="Times New Roman"/>
                <a:cs typeface="Times New Roman"/>
              </a:rPr>
              <a:t> </a:t>
            </a:r>
            <a:r>
              <a:rPr lang="en-US" sz="2000" spc="-15" dirty="0">
                <a:solidFill>
                  <a:schemeClr val="tx1"/>
                </a:solidFill>
                <a:latin typeface="Times New Roman"/>
                <a:cs typeface="Times New Roman"/>
              </a:rPr>
              <a:t>Recognition</a:t>
            </a:r>
            <a:r>
              <a:rPr lang="en-US" sz="2000" spc="-40" dirty="0">
                <a:solidFill>
                  <a:schemeClr val="tx1"/>
                </a:solidFill>
                <a:latin typeface="Times New Roman"/>
                <a:cs typeface="Times New Roman"/>
              </a:rPr>
              <a:t> </a:t>
            </a:r>
            <a:r>
              <a:rPr lang="en-US" sz="2000" spc="-25" dirty="0">
                <a:solidFill>
                  <a:schemeClr val="tx1"/>
                </a:solidFill>
                <a:latin typeface="Times New Roman"/>
                <a:cs typeface="Times New Roman"/>
              </a:rPr>
              <a:t>Capability</a:t>
            </a:r>
            <a:endParaRPr sz="2000" dirty="0">
              <a:solidFill>
                <a:schemeClr val="tx1"/>
              </a:solidFill>
              <a:latin typeface="Times New Roman"/>
              <a:cs typeface="Times New Roman"/>
            </a:endParaRPr>
          </a:p>
          <a:p>
            <a:pPr marL="342900" indent="-342900">
              <a:lnSpc>
                <a:spcPct val="100000"/>
              </a:lnSpc>
              <a:spcBef>
                <a:spcPts val="35"/>
              </a:spcBef>
              <a:buFont typeface="+mj-lt"/>
              <a:buAutoNum type="arabicPeriod"/>
            </a:pPr>
            <a:endParaRPr sz="2000" dirty="0">
              <a:solidFill>
                <a:schemeClr val="tx1"/>
              </a:solidFill>
              <a:latin typeface="Times New Roman"/>
              <a:cs typeface="Times New Roman"/>
            </a:endParaRPr>
          </a:p>
          <a:p>
            <a:pPr marL="355600" indent="-342900">
              <a:lnSpc>
                <a:spcPct val="100000"/>
              </a:lnSpc>
              <a:buFont typeface="+mj-lt"/>
              <a:buAutoNum type="arabicPeriod"/>
              <a:tabLst>
                <a:tab pos="239395" algn="l"/>
              </a:tabLst>
            </a:pPr>
            <a:r>
              <a:rPr sz="2000" spc="-25" dirty="0">
                <a:solidFill>
                  <a:schemeClr val="tx1"/>
                </a:solidFill>
                <a:latin typeface="Times New Roman"/>
                <a:cs typeface="Times New Roman"/>
              </a:rPr>
              <a:t>Complex</a:t>
            </a:r>
            <a:r>
              <a:rPr sz="2000" spc="15" dirty="0">
                <a:solidFill>
                  <a:schemeClr val="tx1"/>
                </a:solidFill>
                <a:latin typeface="Times New Roman"/>
                <a:cs typeface="Times New Roman"/>
              </a:rPr>
              <a:t> </a:t>
            </a:r>
            <a:r>
              <a:rPr sz="2000" spc="-45" dirty="0">
                <a:solidFill>
                  <a:schemeClr val="tx1"/>
                </a:solidFill>
                <a:latin typeface="Times New Roman"/>
                <a:cs typeface="Times New Roman"/>
              </a:rPr>
              <a:t>Multi-Step</a:t>
            </a:r>
            <a:r>
              <a:rPr sz="2000" spc="5" dirty="0">
                <a:solidFill>
                  <a:schemeClr val="tx1"/>
                </a:solidFill>
                <a:latin typeface="Times New Roman"/>
                <a:cs typeface="Times New Roman"/>
              </a:rPr>
              <a:t> </a:t>
            </a:r>
            <a:r>
              <a:rPr sz="2000" spc="-15" dirty="0">
                <a:solidFill>
                  <a:schemeClr val="tx1"/>
                </a:solidFill>
                <a:latin typeface="Times New Roman"/>
                <a:cs typeface="Times New Roman"/>
              </a:rPr>
              <a:t>Recognition</a:t>
            </a:r>
            <a:r>
              <a:rPr sz="2000" spc="-35" dirty="0">
                <a:solidFill>
                  <a:schemeClr val="tx1"/>
                </a:solidFill>
                <a:latin typeface="Times New Roman"/>
                <a:cs typeface="Times New Roman"/>
              </a:rPr>
              <a:t> </a:t>
            </a:r>
            <a:r>
              <a:rPr sz="2000" spc="-55" dirty="0">
                <a:solidFill>
                  <a:schemeClr val="tx1"/>
                </a:solidFill>
                <a:latin typeface="Times New Roman"/>
                <a:cs typeface="Times New Roman"/>
              </a:rPr>
              <a:t>Process</a:t>
            </a:r>
            <a:endParaRPr sz="2000" dirty="0">
              <a:solidFill>
                <a:schemeClr val="tx1"/>
              </a:solidFill>
              <a:latin typeface="Times New Roman"/>
              <a:cs typeface="Times New Roman"/>
            </a:endParaRPr>
          </a:p>
        </p:txBody>
      </p:sp>
    </p:spTree>
    <p:extLst>
      <p:ext uri="{BB962C8B-B14F-4D97-AF65-F5344CB8AC3E}">
        <p14:creationId xmlns:p14="http://schemas.microsoft.com/office/powerpoint/2010/main" val="10591387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6CE8EED-C113-D33C-FEB0-0B4DCDAB8391}"/>
              </a:ext>
            </a:extLst>
          </p:cNvPr>
          <p:cNvPicPr>
            <a:picLocks noChangeAspect="1"/>
          </p:cNvPicPr>
          <p:nvPr/>
        </p:nvPicPr>
        <p:blipFill>
          <a:blip r:embed="rId2"/>
          <a:stretch>
            <a:fillRect/>
          </a:stretch>
        </p:blipFill>
        <p:spPr>
          <a:xfrm>
            <a:off x="1073412" y="1161992"/>
            <a:ext cx="1450974" cy="1341236"/>
          </a:xfrm>
          <a:prstGeom prst="rect">
            <a:avLst/>
          </a:prstGeom>
        </p:spPr>
      </p:pic>
      <p:sp>
        <p:nvSpPr>
          <p:cNvPr id="13" name="TextBox 12">
            <a:extLst>
              <a:ext uri="{FF2B5EF4-FFF2-40B4-BE49-F238E27FC236}">
                <a16:creationId xmlns:a16="http://schemas.microsoft.com/office/drawing/2014/main" id="{14551E81-8F0F-15C7-9A88-DEFC89F0C0E1}"/>
              </a:ext>
            </a:extLst>
          </p:cNvPr>
          <p:cNvSpPr txBox="1"/>
          <p:nvPr/>
        </p:nvSpPr>
        <p:spPr>
          <a:xfrm>
            <a:off x="560408" y="2187029"/>
            <a:ext cx="2905245" cy="769441"/>
          </a:xfrm>
          <a:prstGeom prst="rect">
            <a:avLst/>
          </a:prstGeom>
          <a:noFill/>
        </p:spPr>
        <p:txBody>
          <a:bodyPr wrap="square" rtlCol="0">
            <a:spAutoFit/>
          </a:bodyPr>
          <a:lstStyle/>
          <a:p>
            <a:r>
              <a:rPr lang="en-US" sz="4400" spc="-85" dirty="0">
                <a:solidFill>
                  <a:schemeClr val="tx2"/>
                </a:solidFill>
                <a:latin typeface="Times New Roman"/>
                <a:cs typeface="Times New Roman"/>
              </a:rPr>
              <a:t>Conclusion</a:t>
            </a:r>
          </a:p>
        </p:txBody>
      </p:sp>
      <p:sp>
        <p:nvSpPr>
          <p:cNvPr id="15" name="TextBox 14">
            <a:extLst>
              <a:ext uri="{FF2B5EF4-FFF2-40B4-BE49-F238E27FC236}">
                <a16:creationId xmlns:a16="http://schemas.microsoft.com/office/drawing/2014/main" id="{4B37ABE5-CCC7-076F-C5C5-2AFB367AC427}"/>
              </a:ext>
            </a:extLst>
          </p:cNvPr>
          <p:cNvSpPr txBox="1"/>
          <p:nvPr/>
        </p:nvSpPr>
        <p:spPr>
          <a:xfrm>
            <a:off x="3844290" y="1602253"/>
            <a:ext cx="4979670" cy="1938992"/>
          </a:xfrm>
          <a:prstGeom prst="rect">
            <a:avLst/>
          </a:prstGeom>
          <a:noFill/>
        </p:spPr>
        <p:txBody>
          <a:bodyPr wrap="square">
            <a:spAutoFit/>
          </a:bodyPr>
          <a:lstStyle/>
          <a:p>
            <a:r>
              <a:rPr lang="en-US" sz="2000" spc="-15" dirty="0">
                <a:solidFill>
                  <a:schemeClr val="tx1"/>
                </a:solidFill>
                <a:latin typeface="Times New Roman"/>
                <a:cs typeface="Times New Roman"/>
              </a:rPr>
              <a:t>This project has illustrated how AI can enhance privacy because of automated face blurs. By using deep learning techniques and resolving some issues found in previous datasets, the present research sets a foundation for a safer and more secure online environment.</a:t>
            </a:r>
          </a:p>
        </p:txBody>
      </p:sp>
    </p:spTree>
    <p:extLst>
      <p:ext uri="{BB962C8B-B14F-4D97-AF65-F5344CB8AC3E}">
        <p14:creationId xmlns:p14="http://schemas.microsoft.com/office/powerpoint/2010/main" val="135727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0">
            <a:extLst>
              <a:ext uri="{FF2B5EF4-FFF2-40B4-BE49-F238E27FC236}">
                <a16:creationId xmlns:a16="http://schemas.microsoft.com/office/drawing/2014/main" id="{6C6832A3-D001-FFD2-CE70-D598D5C3F63C}"/>
              </a:ext>
            </a:extLst>
          </p:cNvPr>
          <p:cNvGraphicFramePr>
            <a:graphicFrameLocks noGrp="1"/>
          </p:cNvGraphicFramePr>
          <p:nvPr>
            <p:extLst>
              <p:ext uri="{D42A27DB-BD31-4B8C-83A1-F6EECF244321}">
                <p14:modId xmlns:p14="http://schemas.microsoft.com/office/powerpoint/2010/main" val="1763140059"/>
              </p:ext>
            </p:extLst>
          </p:nvPr>
        </p:nvGraphicFramePr>
        <p:xfrm>
          <a:off x="832486" y="464433"/>
          <a:ext cx="6894829" cy="3861434"/>
        </p:xfrm>
        <a:graphic>
          <a:graphicData uri="http://schemas.openxmlformats.org/drawingml/2006/table">
            <a:tbl>
              <a:tblPr firstRow="1" bandRow="1">
                <a:tableStyleId>{2D5ABB26-0587-4C30-8999-92F81FD0307C}</a:tableStyleId>
              </a:tblPr>
              <a:tblGrid>
                <a:gridCol w="965835">
                  <a:extLst>
                    <a:ext uri="{9D8B030D-6E8A-4147-A177-3AD203B41FA5}">
                      <a16:colId xmlns:a16="http://schemas.microsoft.com/office/drawing/2014/main" val="20000"/>
                    </a:ext>
                  </a:extLst>
                </a:gridCol>
                <a:gridCol w="915035">
                  <a:extLst>
                    <a:ext uri="{9D8B030D-6E8A-4147-A177-3AD203B41FA5}">
                      <a16:colId xmlns:a16="http://schemas.microsoft.com/office/drawing/2014/main" val="20001"/>
                    </a:ext>
                  </a:extLst>
                </a:gridCol>
                <a:gridCol w="3139439">
                  <a:extLst>
                    <a:ext uri="{9D8B030D-6E8A-4147-A177-3AD203B41FA5}">
                      <a16:colId xmlns:a16="http://schemas.microsoft.com/office/drawing/2014/main" val="20002"/>
                    </a:ext>
                  </a:extLst>
                </a:gridCol>
                <a:gridCol w="1874520">
                  <a:extLst>
                    <a:ext uri="{9D8B030D-6E8A-4147-A177-3AD203B41FA5}">
                      <a16:colId xmlns:a16="http://schemas.microsoft.com/office/drawing/2014/main" val="20003"/>
                    </a:ext>
                  </a:extLst>
                </a:gridCol>
              </a:tblGrid>
              <a:tr h="650875">
                <a:tc>
                  <a:txBody>
                    <a:bodyPr/>
                    <a:lstStyle/>
                    <a:p>
                      <a:pPr marL="91440">
                        <a:lnSpc>
                          <a:spcPct val="100000"/>
                        </a:lnSpc>
                        <a:spcBef>
                          <a:spcPts val="275"/>
                        </a:spcBef>
                      </a:pPr>
                      <a:r>
                        <a:rPr sz="1800" b="1" spc="-40" dirty="0">
                          <a:latin typeface="Tahoma"/>
                          <a:cs typeface="Tahoma"/>
                        </a:rPr>
                        <a:t>Paper</a:t>
                      </a:r>
                      <a:endParaRPr sz="1800">
                        <a:latin typeface="Tahoma"/>
                        <a:cs typeface="Tahoma"/>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a:lnSpc>
                          <a:spcPct val="100000"/>
                        </a:lnSpc>
                        <a:spcBef>
                          <a:spcPts val="275"/>
                        </a:spcBef>
                      </a:pPr>
                      <a:r>
                        <a:rPr sz="1800" b="1" spc="-85" dirty="0">
                          <a:latin typeface="Tahoma"/>
                          <a:cs typeface="Tahoma"/>
                        </a:rPr>
                        <a:t>Year</a:t>
                      </a:r>
                      <a:endParaRPr sz="1800">
                        <a:latin typeface="Tahoma"/>
                        <a:cs typeface="Tahoma"/>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a:lnSpc>
                          <a:spcPct val="100000"/>
                        </a:lnSpc>
                        <a:spcBef>
                          <a:spcPts val="275"/>
                        </a:spcBef>
                      </a:pPr>
                      <a:r>
                        <a:rPr sz="1800" b="1" spc="-10" dirty="0">
                          <a:latin typeface="Tahoma"/>
                          <a:cs typeface="Tahoma"/>
                        </a:rPr>
                        <a:t>Approach</a:t>
                      </a:r>
                      <a:endParaRPr sz="1800" dirty="0">
                        <a:latin typeface="Tahoma"/>
                        <a:cs typeface="Tahoma"/>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2075">
                        <a:lnSpc>
                          <a:spcPct val="100000"/>
                        </a:lnSpc>
                        <a:spcBef>
                          <a:spcPts val="275"/>
                        </a:spcBef>
                      </a:pPr>
                      <a:r>
                        <a:rPr sz="1800" b="1" spc="-35" dirty="0">
                          <a:latin typeface="Tahoma"/>
                          <a:cs typeface="Tahoma"/>
                        </a:rPr>
                        <a:t>Accuracy</a:t>
                      </a:r>
                      <a:endParaRPr sz="1800">
                        <a:latin typeface="Tahoma"/>
                        <a:cs typeface="Tahoma"/>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extLst>
                  <a:ext uri="{0D108BD9-81ED-4DB2-BD59-A6C34878D82A}">
                    <a16:rowId xmlns:a16="http://schemas.microsoft.com/office/drawing/2014/main" val="10000"/>
                  </a:ext>
                </a:extLst>
              </a:tr>
              <a:tr h="1188720">
                <a:tc>
                  <a:txBody>
                    <a:bodyPr/>
                    <a:lstStyle/>
                    <a:p>
                      <a:pPr marL="91440">
                        <a:lnSpc>
                          <a:spcPct val="100000"/>
                        </a:lnSpc>
                        <a:spcBef>
                          <a:spcPts val="280"/>
                        </a:spcBef>
                      </a:pPr>
                      <a:r>
                        <a:rPr sz="1800" dirty="0">
                          <a:latin typeface="Tahoma"/>
                          <a:cs typeface="Tahoma"/>
                        </a:rPr>
                        <a:t>2</a:t>
                      </a: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a:lnSpc>
                          <a:spcPct val="100000"/>
                        </a:lnSpc>
                        <a:spcBef>
                          <a:spcPts val="280"/>
                        </a:spcBef>
                      </a:pPr>
                      <a:r>
                        <a:rPr sz="1800" spc="55" dirty="0">
                          <a:latin typeface="Tahoma"/>
                          <a:cs typeface="Tahoma"/>
                        </a:rPr>
                        <a:t>2018</a:t>
                      </a:r>
                      <a:endParaRPr sz="1800" dirty="0">
                        <a:latin typeface="Tahoma"/>
                        <a:cs typeface="Tahoma"/>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a:lnSpc>
                          <a:spcPct val="100000"/>
                        </a:lnSpc>
                        <a:spcBef>
                          <a:spcPts val="280"/>
                        </a:spcBef>
                      </a:pPr>
                      <a:r>
                        <a:rPr lang="en-US" sz="1800" dirty="0" err="1">
                          <a:latin typeface="Tahoma"/>
                          <a:cs typeface="Tahoma"/>
                        </a:rPr>
                        <a:t>H</a:t>
                      </a:r>
                      <a:r>
                        <a:rPr lang="en-US" sz="1800" spc="-5" dirty="0" err="1">
                          <a:latin typeface="Tahoma"/>
                          <a:cs typeface="Tahoma"/>
                        </a:rPr>
                        <a:t>aa</a:t>
                      </a:r>
                      <a:r>
                        <a:rPr lang="en-US" sz="1800" dirty="0" err="1">
                          <a:latin typeface="Tahoma"/>
                          <a:cs typeface="Tahoma"/>
                        </a:rPr>
                        <a:t>r</a:t>
                      </a:r>
                      <a:r>
                        <a:rPr lang="en-US" sz="1800" dirty="0">
                          <a:latin typeface="Tahoma"/>
                          <a:cs typeface="Tahoma"/>
                        </a:rPr>
                        <a:t> </a:t>
                      </a:r>
                      <a:r>
                        <a:rPr lang="en-US" sz="1800" spc="-35" dirty="0">
                          <a:latin typeface="Tahoma"/>
                          <a:cs typeface="Tahoma"/>
                        </a:rPr>
                        <a:t>C</a:t>
                      </a:r>
                      <a:r>
                        <a:rPr lang="en-US" sz="1800" spc="-5" dirty="0">
                          <a:latin typeface="Tahoma"/>
                          <a:cs typeface="Tahoma"/>
                        </a:rPr>
                        <a:t>asca</a:t>
                      </a:r>
                      <a:r>
                        <a:rPr lang="en-US" sz="1800" spc="10" dirty="0">
                          <a:latin typeface="Tahoma"/>
                          <a:cs typeface="Tahoma"/>
                        </a:rPr>
                        <a:t>d</a:t>
                      </a:r>
                      <a:r>
                        <a:rPr lang="en-US" sz="1800" dirty="0">
                          <a:latin typeface="Tahoma"/>
                          <a:cs typeface="Tahoma"/>
                        </a:rPr>
                        <a:t>e     </a:t>
                      </a:r>
                    </a:p>
                    <a:p>
                      <a:pPr marL="91440">
                        <a:lnSpc>
                          <a:spcPct val="100000"/>
                        </a:lnSpc>
                        <a:spcBef>
                          <a:spcPts val="280"/>
                        </a:spcBef>
                      </a:pPr>
                      <a:r>
                        <a:rPr lang="en-US" sz="1800" dirty="0">
                          <a:latin typeface="Tahoma"/>
                          <a:cs typeface="Tahoma"/>
                        </a:rPr>
                        <a:t>R-</a:t>
                      </a:r>
                      <a:r>
                        <a:rPr lang="en-US" sz="1800" spc="-5" dirty="0">
                          <a:latin typeface="Tahoma"/>
                          <a:cs typeface="Tahoma"/>
                        </a:rPr>
                        <a:t>CN</a:t>
                      </a:r>
                      <a:r>
                        <a:rPr lang="en-US" sz="1800" spc="5" dirty="0">
                          <a:latin typeface="Tahoma"/>
                          <a:cs typeface="Tahoma"/>
                        </a:rPr>
                        <a:t>N</a:t>
                      </a:r>
                      <a:endParaRPr sz="1800" dirty="0">
                        <a:latin typeface="Tahoma"/>
                        <a:cs typeface="Tahoma"/>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2075" marR="361315">
                        <a:lnSpc>
                          <a:spcPct val="100000"/>
                        </a:lnSpc>
                        <a:spcBef>
                          <a:spcPts val="280"/>
                        </a:spcBef>
                      </a:pPr>
                      <a:r>
                        <a:rPr sz="1800" spc="-35" dirty="0">
                          <a:latin typeface="Tahoma"/>
                          <a:cs typeface="Tahoma"/>
                        </a:rPr>
                        <a:t>83.8%</a:t>
                      </a:r>
                      <a:endParaRPr sz="1800" dirty="0">
                        <a:latin typeface="Tahoma"/>
                        <a:cs typeface="Tahoma"/>
                      </a:endParaRPr>
                    </a:p>
                    <a:p>
                      <a:pPr marL="92075">
                        <a:lnSpc>
                          <a:spcPct val="100000"/>
                        </a:lnSpc>
                      </a:pPr>
                      <a:r>
                        <a:rPr sz="1800" spc="-5" dirty="0">
                          <a:latin typeface="Tahoma"/>
                          <a:cs typeface="Tahoma"/>
                        </a:rPr>
                        <a:t>89.</a:t>
                      </a:r>
                      <a:r>
                        <a:rPr sz="1800" dirty="0">
                          <a:latin typeface="Tahoma"/>
                          <a:cs typeface="Tahoma"/>
                        </a:rPr>
                        <a:t>6%</a:t>
                      </a: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extLst>
                  <a:ext uri="{0D108BD9-81ED-4DB2-BD59-A6C34878D82A}">
                    <a16:rowId xmlns:a16="http://schemas.microsoft.com/office/drawing/2014/main" val="10001"/>
                  </a:ext>
                </a:extLst>
              </a:tr>
              <a:tr h="640079">
                <a:tc>
                  <a:txBody>
                    <a:bodyPr/>
                    <a:lstStyle/>
                    <a:p>
                      <a:pPr marL="91440">
                        <a:lnSpc>
                          <a:spcPct val="100000"/>
                        </a:lnSpc>
                        <a:spcBef>
                          <a:spcPts val="280"/>
                        </a:spcBef>
                      </a:pPr>
                      <a:r>
                        <a:rPr lang="en-US" sz="1800" dirty="0">
                          <a:latin typeface="Tahoma"/>
                          <a:cs typeface="Tahoma"/>
                        </a:rPr>
                        <a:t>3</a:t>
                      </a:r>
                      <a:endParaRPr sz="1800" dirty="0">
                        <a:latin typeface="Tahoma"/>
                        <a:cs typeface="Tahoma"/>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a:lnSpc>
                          <a:spcPct val="100000"/>
                        </a:lnSpc>
                        <a:spcBef>
                          <a:spcPts val="280"/>
                        </a:spcBef>
                      </a:pPr>
                      <a:r>
                        <a:rPr sz="1800" spc="55" dirty="0">
                          <a:latin typeface="Tahoma"/>
                          <a:cs typeface="Tahoma"/>
                        </a:rPr>
                        <a:t>2016</a:t>
                      </a:r>
                      <a:endParaRPr sz="1800">
                        <a:latin typeface="Tahoma"/>
                        <a:cs typeface="Tahoma"/>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marR="438150">
                        <a:lnSpc>
                          <a:spcPct val="100000"/>
                        </a:lnSpc>
                        <a:spcBef>
                          <a:spcPts val="280"/>
                        </a:spcBef>
                      </a:pPr>
                      <a:r>
                        <a:rPr sz="1800" dirty="0">
                          <a:latin typeface="Tahoma"/>
                          <a:cs typeface="Tahoma"/>
                        </a:rPr>
                        <a:t>Haar</a:t>
                      </a:r>
                      <a:r>
                        <a:rPr sz="1800" spc="-120" dirty="0">
                          <a:latin typeface="Tahoma"/>
                          <a:cs typeface="Tahoma"/>
                        </a:rPr>
                        <a:t> </a:t>
                      </a:r>
                      <a:r>
                        <a:rPr sz="1800" dirty="0">
                          <a:latin typeface="Tahoma"/>
                          <a:cs typeface="Tahoma"/>
                        </a:rPr>
                        <a:t>class</a:t>
                      </a:r>
                      <a:r>
                        <a:rPr sz="1800" spc="5" dirty="0">
                          <a:latin typeface="Tahoma"/>
                          <a:cs typeface="Tahoma"/>
                        </a:rPr>
                        <a:t>i</a:t>
                      </a:r>
                      <a:r>
                        <a:rPr sz="1800" dirty="0">
                          <a:latin typeface="Tahoma"/>
                          <a:cs typeface="Tahoma"/>
                        </a:rPr>
                        <a:t>fier</a:t>
                      </a:r>
                      <a:r>
                        <a:rPr lang="en-US" sz="1800" dirty="0">
                          <a:latin typeface="Tahoma"/>
                          <a:cs typeface="Tahoma"/>
                        </a:rPr>
                        <a:t> </a:t>
                      </a:r>
                      <a:r>
                        <a:rPr sz="1800" dirty="0">
                          <a:latin typeface="Tahoma"/>
                          <a:cs typeface="Tahoma"/>
                        </a:rPr>
                        <a:t>(D</a:t>
                      </a:r>
                      <a:r>
                        <a:rPr sz="1800" spc="5" dirty="0">
                          <a:latin typeface="Tahoma"/>
                          <a:cs typeface="Tahoma"/>
                        </a:rPr>
                        <a:t>e</a:t>
                      </a:r>
                      <a:r>
                        <a:rPr sz="1800" spc="-10" dirty="0">
                          <a:latin typeface="Tahoma"/>
                          <a:cs typeface="Tahoma"/>
                        </a:rPr>
                        <a:t>t</a:t>
                      </a:r>
                      <a:r>
                        <a:rPr sz="1800" dirty="0">
                          <a:latin typeface="Tahoma"/>
                          <a:cs typeface="Tahoma"/>
                        </a:rPr>
                        <a:t>ec</a:t>
                      </a:r>
                      <a:r>
                        <a:rPr sz="1800" spc="5" dirty="0">
                          <a:latin typeface="Tahoma"/>
                          <a:cs typeface="Tahoma"/>
                        </a:rPr>
                        <a:t>t</a:t>
                      </a:r>
                      <a:r>
                        <a:rPr sz="1800" spc="-10" dirty="0">
                          <a:latin typeface="Tahoma"/>
                          <a:cs typeface="Tahoma"/>
                        </a:rPr>
                        <a:t>i</a:t>
                      </a:r>
                      <a:r>
                        <a:rPr sz="1800" dirty="0">
                          <a:latin typeface="Tahoma"/>
                          <a:cs typeface="Tahoma"/>
                        </a:rPr>
                        <a:t>on)  </a:t>
                      </a:r>
                      <a:r>
                        <a:rPr sz="1800" spc="135" dirty="0">
                          <a:latin typeface="Tahoma"/>
                          <a:cs typeface="Tahoma"/>
                        </a:rPr>
                        <a:t>PCA</a:t>
                      </a:r>
                      <a:r>
                        <a:rPr sz="1800" spc="-140" dirty="0">
                          <a:latin typeface="Tahoma"/>
                          <a:cs typeface="Tahoma"/>
                        </a:rPr>
                        <a:t> </a:t>
                      </a:r>
                      <a:r>
                        <a:rPr sz="1800" spc="20" dirty="0">
                          <a:latin typeface="Tahoma"/>
                          <a:cs typeface="Tahoma"/>
                        </a:rPr>
                        <a:t>(Recognition)</a:t>
                      </a:r>
                      <a:endParaRPr sz="1800" dirty="0">
                        <a:latin typeface="Tahoma"/>
                        <a:cs typeface="Tahoma"/>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148590">
                        <a:lnSpc>
                          <a:spcPct val="100000"/>
                        </a:lnSpc>
                        <a:spcBef>
                          <a:spcPts val="280"/>
                        </a:spcBef>
                      </a:pPr>
                      <a:r>
                        <a:rPr sz="1800" spc="-20" dirty="0">
                          <a:latin typeface="Tahoma"/>
                          <a:cs typeface="Tahoma"/>
                        </a:rPr>
                        <a:t>98.18%</a:t>
                      </a:r>
                      <a:endParaRPr sz="1800">
                        <a:latin typeface="Tahoma"/>
                        <a:cs typeface="Tahoma"/>
                      </a:endParaRPr>
                    </a:p>
                    <a:p>
                      <a:pPr marL="148590">
                        <a:lnSpc>
                          <a:spcPct val="100000"/>
                        </a:lnSpc>
                        <a:spcBef>
                          <a:spcPts val="5"/>
                        </a:spcBef>
                      </a:pPr>
                      <a:r>
                        <a:rPr sz="1800" spc="-20" dirty="0">
                          <a:latin typeface="Tahoma"/>
                          <a:cs typeface="Tahoma"/>
                        </a:rPr>
                        <a:t>93.33%</a:t>
                      </a:r>
                      <a:endParaRPr sz="1800">
                        <a:latin typeface="Tahoma"/>
                        <a:cs typeface="Tahoma"/>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extLst>
                  <a:ext uri="{0D108BD9-81ED-4DB2-BD59-A6C34878D82A}">
                    <a16:rowId xmlns:a16="http://schemas.microsoft.com/office/drawing/2014/main" val="10002"/>
                  </a:ext>
                </a:extLst>
              </a:tr>
              <a:tr h="640080">
                <a:tc>
                  <a:txBody>
                    <a:bodyPr/>
                    <a:lstStyle/>
                    <a:p>
                      <a:pPr marL="91440">
                        <a:lnSpc>
                          <a:spcPct val="100000"/>
                        </a:lnSpc>
                        <a:spcBef>
                          <a:spcPts val="280"/>
                        </a:spcBef>
                      </a:pPr>
                      <a:r>
                        <a:rPr lang="en-US" sz="1800" dirty="0">
                          <a:latin typeface="Tahoma"/>
                          <a:cs typeface="Tahoma"/>
                        </a:rPr>
                        <a:t>4</a:t>
                      </a:r>
                      <a:endParaRPr sz="1800" dirty="0">
                        <a:latin typeface="Tahoma"/>
                        <a:cs typeface="Tahoma"/>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a:lnSpc>
                          <a:spcPct val="100000"/>
                        </a:lnSpc>
                        <a:spcBef>
                          <a:spcPts val="280"/>
                        </a:spcBef>
                      </a:pPr>
                      <a:r>
                        <a:rPr sz="1800" spc="55" dirty="0">
                          <a:latin typeface="Tahoma"/>
                          <a:cs typeface="Tahoma"/>
                        </a:rPr>
                        <a:t>2015</a:t>
                      </a:r>
                      <a:endParaRPr sz="1800">
                        <a:latin typeface="Tahoma"/>
                        <a:cs typeface="Tahoma"/>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a:lnSpc>
                          <a:spcPct val="100000"/>
                        </a:lnSpc>
                        <a:spcBef>
                          <a:spcPts val="280"/>
                        </a:spcBef>
                      </a:pPr>
                      <a:r>
                        <a:rPr sz="1800" spc="-30" dirty="0">
                          <a:latin typeface="Tahoma"/>
                          <a:cs typeface="Tahoma"/>
                        </a:rPr>
                        <a:t>V</a:t>
                      </a:r>
                      <a:r>
                        <a:rPr sz="1800" dirty="0">
                          <a:latin typeface="Tahoma"/>
                          <a:cs typeface="Tahoma"/>
                        </a:rPr>
                        <a:t>GG-</a:t>
                      </a:r>
                      <a:r>
                        <a:rPr sz="1800" spc="-5" dirty="0">
                          <a:latin typeface="Tahoma"/>
                          <a:cs typeface="Tahoma"/>
                        </a:rPr>
                        <a:t>1</a:t>
                      </a:r>
                      <a:r>
                        <a:rPr sz="1800" dirty="0">
                          <a:latin typeface="Tahoma"/>
                          <a:cs typeface="Tahoma"/>
                        </a:rPr>
                        <a:t>6</a:t>
                      </a:r>
                      <a:r>
                        <a:rPr sz="1800" spc="-100" dirty="0">
                          <a:latin typeface="Tahoma"/>
                          <a:cs typeface="Tahoma"/>
                        </a:rPr>
                        <a:t> </a:t>
                      </a:r>
                      <a:r>
                        <a:rPr sz="1800" spc="-5" dirty="0">
                          <a:latin typeface="Tahoma"/>
                          <a:cs typeface="Tahoma"/>
                        </a:rPr>
                        <a:t>an</a:t>
                      </a:r>
                      <a:r>
                        <a:rPr sz="1800" dirty="0">
                          <a:latin typeface="Tahoma"/>
                          <a:cs typeface="Tahoma"/>
                        </a:rPr>
                        <a:t>d</a:t>
                      </a:r>
                      <a:r>
                        <a:rPr sz="1800" spc="-145" dirty="0">
                          <a:latin typeface="Tahoma"/>
                          <a:cs typeface="Tahoma"/>
                        </a:rPr>
                        <a:t> </a:t>
                      </a:r>
                      <a:r>
                        <a:rPr sz="1800" spc="-30" dirty="0">
                          <a:latin typeface="Tahoma"/>
                          <a:cs typeface="Tahoma"/>
                        </a:rPr>
                        <a:t>V</a:t>
                      </a:r>
                      <a:r>
                        <a:rPr sz="1800" dirty="0">
                          <a:latin typeface="Tahoma"/>
                          <a:cs typeface="Tahoma"/>
                        </a:rPr>
                        <a:t>G</a:t>
                      </a:r>
                      <a:r>
                        <a:rPr sz="1800" spc="5" dirty="0">
                          <a:latin typeface="Tahoma"/>
                          <a:cs typeface="Tahoma"/>
                        </a:rPr>
                        <a:t>G</a:t>
                      </a:r>
                      <a:r>
                        <a:rPr sz="1800" dirty="0">
                          <a:latin typeface="Tahoma"/>
                          <a:cs typeface="Tahoma"/>
                        </a:rPr>
                        <a:t>-</a:t>
                      </a:r>
                      <a:r>
                        <a:rPr sz="1800" spc="-5" dirty="0">
                          <a:latin typeface="Tahoma"/>
                          <a:cs typeface="Tahoma"/>
                        </a:rPr>
                        <a:t>19</a:t>
                      </a:r>
                      <a:endParaRPr sz="1800" dirty="0">
                        <a:latin typeface="Tahoma"/>
                        <a:cs typeface="Tahoma"/>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2075">
                        <a:lnSpc>
                          <a:spcPct val="100000"/>
                        </a:lnSpc>
                        <a:spcBef>
                          <a:spcPts val="280"/>
                        </a:spcBef>
                      </a:pPr>
                      <a:r>
                        <a:rPr sz="1800" spc="-20" dirty="0">
                          <a:latin typeface="Tahoma"/>
                          <a:cs typeface="Tahoma"/>
                        </a:rPr>
                        <a:t>98.95%</a:t>
                      </a:r>
                      <a:endParaRPr sz="1800">
                        <a:latin typeface="Tahoma"/>
                        <a:cs typeface="Tahoma"/>
                      </a:endParaRPr>
                    </a:p>
                    <a:p>
                      <a:pPr marL="92075">
                        <a:lnSpc>
                          <a:spcPct val="100000"/>
                        </a:lnSpc>
                      </a:pPr>
                      <a:r>
                        <a:rPr sz="1800" spc="-35" dirty="0">
                          <a:latin typeface="Tahoma"/>
                          <a:cs typeface="Tahoma"/>
                        </a:rPr>
                        <a:t>97.3%</a:t>
                      </a:r>
                      <a:endParaRPr sz="1800">
                        <a:latin typeface="Tahoma"/>
                        <a:cs typeface="Tahoma"/>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extLst>
                  <a:ext uri="{0D108BD9-81ED-4DB2-BD59-A6C34878D82A}">
                    <a16:rowId xmlns:a16="http://schemas.microsoft.com/office/drawing/2014/main" val="10003"/>
                  </a:ext>
                </a:extLst>
              </a:tr>
              <a:tr h="370840">
                <a:tc>
                  <a:txBody>
                    <a:bodyPr/>
                    <a:lstStyle/>
                    <a:p>
                      <a:pPr marL="91440">
                        <a:lnSpc>
                          <a:spcPct val="100000"/>
                        </a:lnSpc>
                        <a:spcBef>
                          <a:spcPts val="284"/>
                        </a:spcBef>
                      </a:pPr>
                      <a:r>
                        <a:rPr lang="en-US" sz="1800" dirty="0">
                          <a:latin typeface="Tahoma"/>
                          <a:cs typeface="Tahoma"/>
                        </a:rPr>
                        <a:t>5</a:t>
                      </a:r>
                      <a:endParaRPr sz="1800" dirty="0">
                        <a:latin typeface="Tahoma"/>
                        <a:cs typeface="Tahoma"/>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a:lnSpc>
                          <a:spcPct val="100000"/>
                        </a:lnSpc>
                        <a:spcBef>
                          <a:spcPts val="284"/>
                        </a:spcBef>
                      </a:pPr>
                      <a:r>
                        <a:rPr sz="1800" spc="55" dirty="0">
                          <a:latin typeface="Tahoma"/>
                          <a:cs typeface="Tahoma"/>
                        </a:rPr>
                        <a:t>2019</a:t>
                      </a:r>
                      <a:endParaRPr sz="1800">
                        <a:latin typeface="Tahoma"/>
                        <a:cs typeface="Tahoma"/>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a:lnSpc>
                          <a:spcPct val="100000"/>
                        </a:lnSpc>
                        <a:spcBef>
                          <a:spcPts val="284"/>
                        </a:spcBef>
                      </a:pPr>
                      <a:r>
                        <a:rPr sz="1800" spc="95" dirty="0">
                          <a:latin typeface="Tahoma"/>
                          <a:cs typeface="Tahoma"/>
                        </a:rPr>
                        <a:t>GoogLeNet</a:t>
                      </a:r>
                      <a:endParaRPr sz="1800" dirty="0">
                        <a:latin typeface="Tahoma"/>
                        <a:cs typeface="Tahoma"/>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2075">
                        <a:lnSpc>
                          <a:spcPct val="100000"/>
                        </a:lnSpc>
                        <a:spcBef>
                          <a:spcPts val="284"/>
                        </a:spcBef>
                      </a:pPr>
                      <a:r>
                        <a:rPr sz="1800" spc="-50" dirty="0">
                          <a:latin typeface="Tahoma"/>
                          <a:cs typeface="Tahoma"/>
                        </a:rPr>
                        <a:t>88%</a:t>
                      </a:r>
                      <a:endParaRPr sz="1800">
                        <a:latin typeface="Tahoma"/>
                        <a:cs typeface="Tahoma"/>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extLst>
                  <a:ext uri="{0D108BD9-81ED-4DB2-BD59-A6C34878D82A}">
                    <a16:rowId xmlns:a16="http://schemas.microsoft.com/office/drawing/2014/main" val="10004"/>
                  </a:ext>
                </a:extLst>
              </a:tr>
              <a:tr h="370840">
                <a:tc>
                  <a:txBody>
                    <a:bodyPr/>
                    <a:lstStyle/>
                    <a:p>
                      <a:pPr marL="91440">
                        <a:lnSpc>
                          <a:spcPct val="100000"/>
                        </a:lnSpc>
                        <a:spcBef>
                          <a:spcPts val="284"/>
                        </a:spcBef>
                      </a:pPr>
                      <a:r>
                        <a:rPr sz="1800" dirty="0">
                          <a:latin typeface="Tahoma"/>
                          <a:cs typeface="Tahoma"/>
                        </a:rPr>
                        <a:t>1</a:t>
                      </a:r>
                      <a:endParaRPr sz="1800">
                        <a:latin typeface="Tahoma"/>
                        <a:cs typeface="Tahoma"/>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a:lnSpc>
                          <a:spcPct val="100000"/>
                        </a:lnSpc>
                        <a:spcBef>
                          <a:spcPts val="284"/>
                        </a:spcBef>
                      </a:pPr>
                      <a:r>
                        <a:rPr sz="1800" spc="55" dirty="0">
                          <a:latin typeface="Tahoma"/>
                          <a:cs typeface="Tahoma"/>
                        </a:rPr>
                        <a:t>2024</a:t>
                      </a:r>
                      <a:endParaRPr sz="1800">
                        <a:latin typeface="Tahoma"/>
                        <a:cs typeface="Tahoma"/>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1440">
                        <a:lnSpc>
                          <a:spcPct val="100000"/>
                        </a:lnSpc>
                        <a:spcBef>
                          <a:spcPts val="284"/>
                        </a:spcBef>
                      </a:pPr>
                      <a:r>
                        <a:rPr sz="1800" spc="180" dirty="0">
                          <a:latin typeface="Tahoma"/>
                          <a:cs typeface="Tahoma"/>
                        </a:rPr>
                        <a:t>CNN</a:t>
                      </a:r>
                      <a:endParaRPr sz="1800" dirty="0">
                        <a:latin typeface="Tahoma"/>
                        <a:cs typeface="Tahoma"/>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tc>
                  <a:txBody>
                    <a:bodyPr/>
                    <a:lstStyle/>
                    <a:p>
                      <a:pPr marL="92075">
                        <a:lnSpc>
                          <a:spcPct val="100000"/>
                        </a:lnSpc>
                        <a:spcBef>
                          <a:spcPts val="284"/>
                        </a:spcBef>
                      </a:pPr>
                      <a:r>
                        <a:rPr sz="1800" spc="-20" dirty="0">
                          <a:latin typeface="Tahoma"/>
                          <a:cs typeface="Tahoma"/>
                        </a:rPr>
                        <a:t>99.67%</a:t>
                      </a:r>
                      <a:endParaRPr sz="1800" dirty="0">
                        <a:latin typeface="Tahoma"/>
                        <a:cs typeface="Tahoma"/>
                      </a:endParaRPr>
                    </a:p>
                  </a:txBody>
                  <a:tcPr marL="0" marR="0" marT="3619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E6683">
                        <a:alpha val="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571378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2309E9B-5292-9CEB-0122-C4864D0BED70}"/>
              </a:ext>
            </a:extLst>
          </p:cNvPr>
          <p:cNvSpPr txBox="1"/>
          <p:nvPr/>
        </p:nvSpPr>
        <p:spPr>
          <a:xfrm>
            <a:off x="632460" y="68669"/>
            <a:ext cx="2905245" cy="769441"/>
          </a:xfrm>
          <a:prstGeom prst="rect">
            <a:avLst/>
          </a:prstGeom>
          <a:noFill/>
        </p:spPr>
        <p:txBody>
          <a:bodyPr wrap="square" rtlCol="0">
            <a:spAutoFit/>
          </a:bodyPr>
          <a:lstStyle/>
          <a:p>
            <a:r>
              <a:rPr lang="en-US" sz="4400" spc="-85" dirty="0">
                <a:solidFill>
                  <a:schemeClr val="tx2"/>
                </a:solidFill>
                <a:latin typeface="Times New Roman"/>
                <a:cs typeface="Times New Roman"/>
              </a:rPr>
              <a:t>References</a:t>
            </a:r>
          </a:p>
        </p:txBody>
      </p:sp>
      <p:sp>
        <p:nvSpPr>
          <p:cNvPr id="12" name="TextBox 11">
            <a:extLst>
              <a:ext uri="{FF2B5EF4-FFF2-40B4-BE49-F238E27FC236}">
                <a16:creationId xmlns:a16="http://schemas.microsoft.com/office/drawing/2014/main" id="{1DAD77CE-9223-4FD0-7AED-CF6A1C21E77A}"/>
              </a:ext>
            </a:extLst>
          </p:cNvPr>
          <p:cNvSpPr txBox="1"/>
          <p:nvPr/>
        </p:nvSpPr>
        <p:spPr>
          <a:xfrm>
            <a:off x="1051560" y="891360"/>
            <a:ext cx="8016240" cy="4616648"/>
          </a:xfrm>
          <a:prstGeom prst="rect">
            <a:avLst/>
          </a:prstGeom>
          <a:noFill/>
        </p:spPr>
        <p:txBody>
          <a:bodyPr wrap="square" rtlCol="0">
            <a:spAutoFit/>
          </a:bodyPr>
          <a:lstStyle/>
          <a:p>
            <a:r>
              <a:rPr lang="en-US" dirty="0">
                <a:solidFill>
                  <a:schemeClr val="tx1"/>
                </a:solidFill>
              </a:rPr>
              <a:t>[1] S. S. Mohamed, W. A. Mohamed, A. T. Khalil, and A. S. </a:t>
            </a:r>
            <a:r>
              <a:rPr lang="en-US" dirty="0" err="1">
                <a:solidFill>
                  <a:schemeClr val="tx1"/>
                </a:solidFill>
              </a:rPr>
              <a:t>Mohra</a:t>
            </a:r>
            <a:r>
              <a:rPr lang="en-US" dirty="0">
                <a:solidFill>
                  <a:schemeClr val="tx1"/>
                </a:solidFill>
              </a:rPr>
              <a:t>, "Deep Learning Face Detection</a:t>
            </a:r>
          </a:p>
          <a:p>
            <a:r>
              <a:rPr lang="en-US" dirty="0">
                <a:solidFill>
                  <a:schemeClr val="tx1"/>
                </a:solidFill>
              </a:rPr>
              <a:t>and Recognition," Intl Journal of Electronics and Telecommunications, pp. 1-8, 2024.</a:t>
            </a:r>
          </a:p>
          <a:p>
            <a:endParaRPr lang="en-US" dirty="0">
              <a:solidFill>
                <a:schemeClr val="tx1"/>
              </a:solidFill>
            </a:endParaRPr>
          </a:p>
          <a:p>
            <a:r>
              <a:rPr lang="en-US" dirty="0">
                <a:solidFill>
                  <a:schemeClr val="tx1"/>
                </a:solidFill>
              </a:rPr>
              <a:t>[2] D. Garg, P. Goel, S. Pandya, A. Ganatra, and K. Kotecha, "A Deep Learning Approach for Face</a:t>
            </a:r>
          </a:p>
          <a:p>
            <a:r>
              <a:rPr lang="en-US" dirty="0">
                <a:solidFill>
                  <a:schemeClr val="tx1"/>
                </a:solidFill>
              </a:rPr>
              <a:t>Detection," 2018 IEEE </a:t>
            </a:r>
            <a:r>
              <a:rPr lang="en-US" dirty="0" err="1">
                <a:solidFill>
                  <a:schemeClr val="tx1"/>
                </a:solidFill>
              </a:rPr>
              <a:t>Punecon</a:t>
            </a:r>
            <a:r>
              <a:rPr lang="en-US" dirty="0">
                <a:solidFill>
                  <a:schemeClr val="tx1"/>
                </a:solidFill>
              </a:rPr>
              <a:t>, Pune, India, 2018, pp. 1-8. DOI:</a:t>
            </a:r>
          </a:p>
          <a:p>
            <a:r>
              <a:rPr lang="en-US" dirty="0">
                <a:solidFill>
                  <a:schemeClr val="tx1"/>
                </a:solidFill>
              </a:rPr>
              <a:t>10.1109/PUNECON.2018.8745376</a:t>
            </a:r>
          </a:p>
          <a:p>
            <a:endParaRPr lang="en-US" dirty="0">
              <a:solidFill>
                <a:schemeClr val="tx1"/>
              </a:solidFill>
            </a:endParaRPr>
          </a:p>
          <a:p>
            <a:r>
              <a:rPr lang="en-US" dirty="0">
                <a:solidFill>
                  <a:schemeClr val="tx1"/>
                </a:solidFill>
              </a:rPr>
              <a:t>[3] R. A. Vyas, "Feature Extraction Technique of PCA for Face Recognition With Accuracy</a:t>
            </a:r>
          </a:p>
          <a:p>
            <a:r>
              <a:rPr lang="en-US" dirty="0">
                <a:solidFill>
                  <a:schemeClr val="tx1"/>
                </a:solidFill>
              </a:rPr>
              <a:t>Enhancement," International Journal on Recent and Innovation Trends in Computing and</a:t>
            </a:r>
          </a:p>
          <a:p>
            <a:r>
              <a:rPr lang="en-US" dirty="0">
                <a:solidFill>
                  <a:schemeClr val="tx1"/>
                </a:solidFill>
              </a:rPr>
              <a:t>Communication (IJRITCC), vol. 4, no. 11, pp. 288-291, Nov. 2016.</a:t>
            </a:r>
          </a:p>
          <a:p>
            <a:endParaRPr lang="en-US" dirty="0">
              <a:solidFill>
                <a:schemeClr val="tx1"/>
              </a:solidFill>
            </a:endParaRPr>
          </a:p>
          <a:p>
            <a:r>
              <a:rPr lang="en-US" dirty="0">
                <a:solidFill>
                  <a:schemeClr val="tx1"/>
                </a:solidFill>
              </a:rPr>
              <a:t>[4] M. </a:t>
            </a:r>
            <a:r>
              <a:rPr lang="en-US" dirty="0" err="1">
                <a:solidFill>
                  <a:schemeClr val="tx1"/>
                </a:solidFill>
              </a:rPr>
              <a:t>Parkhi</a:t>
            </a:r>
            <a:r>
              <a:rPr lang="en-US" dirty="0">
                <a:solidFill>
                  <a:schemeClr val="tx1"/>
                </a:solidFill>
              </a:rPr>
              <a:t>, A. </a:t>
            </a:r>
            <a:r>
              <a:rPr lang="en-US" dirty="0" err="1">
                <a:solidFill>
                  <a:schemeClr val="tx1"/>
                </a:solidFill>
              </a:rPr>
              <a:t>Vedaldi</a:t>
            </a:r>
            <a:r>
              <a:rPr lang="en-US" dirty="0">
                <a:solidFill>
                  <a:schemeClr val="tx1"/>
                </a:solidFill>
              </a:rPr>
              <a:t>, and A. Zisserman, "Deep Face Recognition," presented at the British</a:t>
            </a:r>
          </a:p>
          <a:p>
            <a:r>
              <a:rPr lang="en-US" dirty="0">
                <a:solidFill>
                  <a:schemeClr val="tx1"/>
                </a:solidFill>
              </a:rPr>
              <a:t>Machine Vision Conference (BMVC), Swansea, UK, September 2015.</a:t>
            </a:r>
          </a:p>
          <a:p>
            <a:endParaRPr lang="en-US" dirty="0">
              <a:solidFill>
                <a:schemeClr val="tx1"/>
              </a:solidFill>
            </a:endParaRPr>
          </a:p>
          <a:p>
            <a:r>
              <a:rPr lang="en-US" dirty="0">
                <a:solidFill>
                  <a:schemeClr val="tx1"/>
                </a:solidFill>
              </a:rPr>
              <a:t>[5] T. Li and L. Lin, "</a:t>
            </a:r>
            <a:r>
              <a:rPr lang="en-US" dirty="0" err="1">
                <a:solidFill>
                  <a:schemeClr val="tx1"/>
                </a:solidFill>
              </a:rPr>
              <a:t>AnonymousNet</a:t>
            </a:r>
            <a:r>
              <a:rPr lang="en-US" dirty="0">
                <a:solidFill>
                  <a:schemeClr val="tx1"/>
                </a:solidFill>
              </a:rPr>
              <a:t>: Natural Face De-Identification with Measurable Privacy,"</a:t>
            </a:r>
          </a:p>
          <a:p>
            <a:r>
              <a:rPr lang="en-US" dirty="0">
                <a:solidFill>
                  <a:schemeClr val="tx1"/>
                </a:solidFill>
              </a:rPr>
              <a:t>presented at the IEEE International Conference on Computer Vision and Pattern Recognition</a:t>
            </a:r>
          </a:p>
          <a:p>
            <a:r>
              <a:rPr lang="en-US" dirty="0">
                <a:solidFill>
                  <a:schemeClr val="tx1"/>
                </a:solidFill>
              </a:rPr>
              <a:t>(CVPR), 2019.</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5941638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BE3C4C1-C621-157A-3965-F6A0A98B2706}"/>
              </a:ext>
            </a:extLst>
          </p:cNvPr>
          <p:cNvSpPr txBox="1"/>
          <p:nvPr/>
        </p:nvSpPr>
        <p:spPr>
          <a:xfrm>
            <a:off x="2097024" y="1865376"/>
            <a:ext cx="5724144" cy="1323439"/>
          </a:xfrm>
          <a:prstGeom prst="rect">
            <a:avLst/>
          </a:prstGeom>
          <a:noFill/>
        </p:spPr>
        <p:txBody>
          <a:bodyPr wrap="square" rtlCol="0">
            <a:spAutoFit/>
          </a:bodyPr>
          <a:lstStyle/>
          <a:p>
            <a:r>
              <a:rPr lang="en-US" sz="8000" spc="-85" dirty="0">
                <a:solidFill>
                  <a:schemeClr val="tx2"/>
                </a:solidFill>
                <a:latin typeface="Times New Roman"/>
                <a:cs typeface="Times New Roman"/>
              </a:rPr>
              <a:t>Thank You!!</a:t>
            </a:r>
          </a:p>
        </p:txBody>
      </p:sp>
    </p:spTree>
    <p:extLst>
      <p:ext uri="{BB962C8B-B14F-4D97-AF65-F5344CB8AC3E}">
        <p14:creationId xmlns:p14="http://schemas.microsoft.com/office/powerpoint/2010/main" val="1029057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4F8B53-4B1A-B306-5908-2B471FFB91DB}"/>
              </a:ext>
            </a:extLst>
          </p:cNvPr>
          <p:cNvPicPr>
            <a:picLocks noChangeAspect="1"/>
          </p:cNvPicPr>
          <p:nvPr/>
        </p:nvPicPr>
        <p:blipFill>
          <a:blip r:embed="rId2"/>
          <a:stretch>
            <a:fillRect/>
          </a:stretch>
        </p:blipFill>
        <p:spPr>
          <a:xfrm>
            <a:off x="798513" y="1616652"/>
            <a:ext cx="1450974" cy="1341236"/>
          </a:xfrm>
          <a:prstGeom prst="rect">
            <a:avLst/>
          </a:prstGeom>
        </p:spPr>
      </p:pic>
      <p:sp>
        <p:nvSpPr>
          <p:cNvPr id="6" name="TextBox 5">
            <a:extLst>
              <a:ext uri="{FF2B5EF4-FFF2-40B4-BE49-F238E27FC236}">
                <a16:creationId xmlns:a16="http://schemas.microsoft.com/office/drawing/2014/main" id="{14C07933-78E1-8C22-A9A8-88B1F7B49F8C}"/>
              </a:ext>
            </a:extLst>
          </p:cNvPr>
          <p:cNvSpPr txBox="1"/>
          <p:nvPr/>
        </p:nvSpPr>
        <p:spPr>
          <a:xfrm>
            <a:off x="54927" y="2846128"/>
            <a:ext cx="4205287" cy="769441"/>
          </a:xfrm>
          <a:prstGeom prst="rect">
            <a:avLst/>
          </a:prstGeom>
          <a:noFill/>
        </p:spPr>
        <p:txBody>
          <a:bodyPr wrap="square">
            <a:spAutoFit/>
          </a:bodyPr>
          <a:lstStyle/>
          <a:p>
            <a:r>
              <a:rPr lang="en" sz="4400" spc="-85" dirty="0">
                <a:solidFill>
                  <a:schemeClr val="tx2"/>
                </a:solidFill>
                <a:latin typeface="Times New Roman"/>
                <a:cs typeface="Times New Roman"/>
                <a:sym typeface="Hind Siliguri"/>
              </a:rPr>
              <a:t>Proposed Solution</a:t>
            </a:r>
            <a:endParaRPr lang="en-US" sz="4400" spc="-85" dirty="0">
              <a:solidFill>
                <a:schemeClr val="tx2"/>
              </a:solidFill>
              <a:latin typeface="Times New Roman"/>
              <a:cs typeface="Times New Roman"/>
            </a:endParaRPr>
          </a:p>
        </p:txBody>
      </p:sp>
    </p:spTree>
    <p:extLst>
      <p:ext uri="{BB962C8B-B14F-4D97-AF65-F5344CB8AC3E}">
        <p14:creationId xmlns:p14="http://schemas.microsoft.com/office/powerpoint/2010/main" val="340846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Folded Corner 3">
            <a:extLst>
              <a:ext uri="{FF2B5EF4-FFF2-40B4-BE49-F238E27FC236}">
                <a16:creationId xmlns:a16="http://schemas.microsoft.com/office/drawing/2014/main" id="{E249B0FA-F7BC-485E-FE59-BA0BD859794D}"/>
              </a:ext>
            </a:extLst>
          </p:cNvPr>
          <p:cNvSpPr/>
          <p:nvPr/>
        </p:nvSpPr>
        <p:spPr>
          <a:xfrm>
            <a:off x="325120" y="904240"/>
            <a:ext cx="1981200" cy="2580640"/>
          </a:xfrm>
          <a:prstGeom prst="foldedCorner">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600" dirty="0">
                <a:solidFill>
                  <a:schemeClr val="bg2"/>
                </a:solidFill>
              </a:rPr>
              <a:t>Models For Face Detection :</a:t>
            </a:r>
          </a:p>
          <a:p>
            <a:endParaRPr lang="en-US" sz="1600" dirty="0">
              <a:solidFill>
                <a:schemeClr val="bg2"/>
              </a:solidFill>
            </a:endParaRPr>
          </a:p>
          <a:p>
            <a:pPr marL="285750" indent="-285750">
              <a:buFont typeface="Wingdings" panose="05000000000000000000" pitchFamily="2" charset="2"/>
              <a:buChar char="Ø"/>
            </a:pPr>
            <a:r>
              <a:rPr lang="en-US" dirty="0">
                <a:solidFill>
                  <a:schemeClr val="bg2"/>
                </a:solidFill>
              </a:rPr>
              <a:t>Yolov5</a:t>
            </a:r>
          </a:p>
          <a:p>
            <a:pPr marL="285750" indent="-285750">
              <a:buFont typeface="Wingdings" panose="05000000000000000000" pitchFamily="2" charset="2"/>
              <a:buChar char="Ø"/>
            </a:pPr>
            <a:r>
              <a:rPr lang="en-US" dirty="0">
                <a:solidFill>
                  <a:schemeClr val="bg2"/>
                </a:solidFill>
              </a:rPr>
              <a:t>Yolov8</a:t>
            </a:r>
          </a:p>
          <a:p>
            <a:pPr algn="ctr"/>
            <a:endParaRPr lang="en-US" dirty="0">
              <a:solidFill>
                <a:schemeClr val="bg2"/>
              </a:solidFill>
            </a:endParaRPr>
          </a:p>
        </p:txBody>
      </p:sp>
      <p:sp>
        <p:nvSpPr>
          <p:cNvPr id="5" name="Rectangle: Folded Corner 4">
            <a:extLst>
              <a:ext uri="{FF2B5EF4-FFF2-40B4-BE49-F238E27FC236}">
                <a16:creationId xmlns:a16="http://schemas.microsoft.com/office/drawing/2014/main" id="{69EC1657-F9B5-45EE-18E0-435E39A98B27}"/>
              </a:ext>
            </a:extLst>
          </p:cNvPr>
          <p:cNvSpPr/>
          <p:nvPr/>
        </p:nvSpPr>
        <p:spPr>
          <a:xfrm>
            <a:off x="2509520" y="904240"/>
            <a:ext cx="2057400" cy="2580640"/>
          </a:xfrm>
          <a:prstGeom prst="foldedCorner">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600" dirty="0">
                <a:solidFill>
                  <a:schemeClr val="bg2"/>
                </a:solidFill>
              </a:rPr>
              <a:t>Models For Face Recognition (Selective Blurring) :</a:t>
            </a:r>
          </a:p>
          <a:p>
            <a:endParaRPr lang="en-US" sz="1600" dirty="0">
              <a:solidFill>
                <a:schemeClr val="bg2"/>
              </a:solidFill>
            </a:endParaRPr>
          </a:p>
          <a:p>
            <a:pPr marL="285750" indent="-285750">
              <a:buFont typeface="Wingdings" panose="05000000000000000000" pitchFamily="2" charset="2"/>
              <a:buChar char="Ø"/>
            </a:pPr>
            <a:r>
              <a:rPr lang="en-US" sz="1600" dirty="0">
                <a:solidFill>
                  <a:schemeClr val="bg2"/>
                </a:solidFill>
              </a:rPr>
              <a:t>MobileNet </a:t>
            </a:r>
          </a:p>
          <a:p>
            <a:pPr marL="285750" indent="-285750">
              <a:buFont typeface="Wingdings" panose="05000000000000000000" pitchFamily="2" charset="2"/>
              <a:buChar char="Ø"/>
            </a:pPr>
            <a:r>
              <a:rPr lang="en-US" sz="1600" dirty="0">
                <a:solidFill>
                  <a:schemeClr val="bg2"/>
                </a:solidFill>
              </a:rPr>
              <a:t>Yolov5 </a:t>
            </a:r>
          </a:p>
          <a:p>
            <a:pPr marL="285750" indent="-285750">
              <a:buFont typeface="Wingdings" panose="05000000000000000000" pitchFamily="2" charset="2"/>
              <a:buChar char="Ø"/>
            </a:pPr>
            <a:r>
              <a:rPr lang="en-US" sz="1600" dirty="0">
                <a:solidFill>
                  <a:schemeClr val="bg2"/>
                </a:solidFill>
              </a:rPr>
              <a:t>Yolov8</a:t>
            </a:r>
          </a:p>
          <a:p>
            <a:pPr algn="ctr"/>
            <a:endParaRPr lang="en-US" dirty="0">
              <a:solidFill>
                <a:schemeClr val="bg2"/>
              </a:solidFill>
            </a:endParaRPr>
          </a:p>
        </p:txBody>
      </p:sp>
      <p:sp>
        <p:nvSpPr>
          <p:cNvPr id="6" name="Rectangle: Folded Corner 5">
            <a:extLst>
              <a:ext uri="{FF2B5EF4-FFF2-40B4-BE49-F238E27FC236}">
                <a16:creationId xmlns:a16="http://schemas.microsoft.com/office/drawing/2014/main" id="{0BA46E79-02FA-7004-1070-830409A95472}"/>
              </a:ext>
            </a:extLst>
          </p:cNvPr>
          <p:cNvSpPr/>
          <p:nvPr/>
        </p:nvSpPr>
        <p:spPr>
          <a:xfrm>
            <a:off x="4759960" y="904240"/>
            <a:ext cx="2057400" cy="2580640"/>
          </a:xfrm>
          <a:prstGeom prst="foldedCorner">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600" dirty="0">
                <a:solidFill>
                  <a:schemeClr val="bg2"/>
                </a:solidFill>
              </a:rPr>
              <a:t>Blurring techniques : </a:t>
            </a:r>
          </a:p>
          <a:p>
            <a:pPr marL="285750" indent="-285750">
              <a:buFont typeface="Wingdings" panose="05000000000000000000" pitchFamily="2" charset="2"/>
              <a:buChar char="Ø"/>
            </a:pPr>
            <a:r>
              <a:rPr lang="en-US" dirty="0">
                <a:solidFill>
                  <a:schemeClr val="bg2"/>
                </a:solidFill>
              </a:rPr>
              <a:t>Gaussian Blur</a:t>
            </a:r>
          </a:p>
          <a:p>
            <a:pPr marL="285750" indent="-285750">
              <a:buFont typeface="Wingdings" panose="05000000000000000000" pitchFamily="2" charset="2"/>
              <a:buChar char="Ø"/>
            </a:pPr>
            <a:r>
              <a:rPr lang="en-US" dirty="0">
                <a:solidFill>
                  <a:schemeClr val="bg2"/>
                </a:solidFill>
              </a:rPr>
              <a:t>Median Blur</a:t>
            </a:r>
          </a:p>
          <a:p>
            <a:pPr marL="285750" indent="-285750">
              <a:buFont typeface="Wingdings" panose="05000000000000000000" pitchFamily="2" charset="2"/>
              <a:buChar char="Ø"/>
            </a:pPr>
            <a:r>
              <a:rPr lang="en-US" dirty="0">
                <a:solidFill>
                  <a:schemeClr val="bg2"/>
                </a:solidFill>
              </a:rPr>
              <a:t>Box Filter Blur</a:t>
            </a:r>
          </a:p>
          <a:p>
            <a:pPr marL="285750" indent="-285750">
              <a:buFont typeface="Wingdings" panose="05000000000000000000" pitchFamily="2" charset="2"/>
              <a:buChar char="Ø"/>
            </a:pPr>
            <a:r>
              <a:rPr lang="en-US" dirty="0">
                <a:solidFill>
                  <a:schemeClr val="bg2"/>
                </a:solidFill>
              </a:rPr>
              <a:t>Mean Shift Filtering</a:t>
            </a:r>
          </a:p>
          <a:p>
            <a:pPr marL="285750" indent="-285750">
              <a:buFont typeface="Wingdings" panose="05000000000000000000" pitchFamily="2" charset="2"/>
              <a:buChar char="Ø"/>
            </a:pPr>
            <a:r>
              <a:rPr lang="en-US" dirty="0">
                <a:solidFill>
                  <a:schemeClr val="bg2"/>
                </a:solidFill>
              </a:rPr>
              <a:t>Radial Blur</a:t>
            </a:r>
          </a:p>
          <a:p>
            <a:pPr marL="285750" indent="-285750">
              <a:buFont typeface="Wingdings" panose="05000000000000000000" pitchFamily="2" charset="2"/>
              <a:buChar char="Ø"/>
            </a:pPr>
            <a:r>
              <a:rPr lang="en-US" dirty="0">
                <a:solidFill>
                  <a:schemeClr val="bg2"/>
                </a:solidFill>
              </a:rPr>
              <a:t>Motion Blur</a:t>
            </a:r>
          </a:p>
          <a:p>
            <a:pPr marL="285750" indent="-285750">
              <a:buFont typeface="Wingdings" panose="05000000000000000000" pitchFamily="2" charset="2"/>
              <a:buChar char="Ø"/>
            </a:pPr>
            <a:r>
              <a:rPr lang="en-US" dirty="0">
                <a:solidFill>
                  <a:schemeClr val="bg2"/>
                </a:solidFill>
              </a:rPr>
              <a:t>GrabCut/Guassian Blur</a:t>
            </a:r>
          </a:p>
        </p:txBody>
      </p:sp>
      <p:sp>
        <p:nvSpPr>
          <p:cNvPr id="7" name="Rectangle: Folded Corner 6">
            <a:extLst>
              <a:ext uri="{FF2B5EF4-FFF2-40B4-BE49-F238E27FC236}">
                <a16:creationId xmlns:a16="http://schemas.microsoft.com/office/drawing/2014/main" id="{97009F3E-9799-BEA2-3D0B-AD4BF99716DD}"/>
              </a:ext>
            </a:extLst>
          </p:cNvPr>
          <p:cNvSpPr/>
          <p:nvPr/>
        </p:nvSpPr>
        <p:spPr>
          <a:xfrm>
            <a:off x="7010400" y="904240"/>
            <a:ext cx="1981200" cy="2580640"/>
          </a:xfrm>
          <a:prstGeom prst="foldedCorner">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1600" dirty="0">
                <a:solidFill>
                  <a:schemeClr val="bg2"/>
                </a:solidFill>
              </a:rPr>
              <a:t>Models For Face Recognition(on blurred faces):</a:t>
            </a:r>
          </a:p>
          <a:p>
            <a:endParaRPr lang="en-US" sz="1600" dirty="0">
              <a:solidFill>
                <a:schemeClr val="bg2"/>
              </a:solidFill>
            </a:endParaRPr>
          </a:p>
          <a:p>
            <a:pPr marL="285750" indent="-285750">
              <a:buFont typeface="Wingdings" panose="05000000000000000000" pitchFamily="2" charset="2"/>
              <a:buChar char="Ø"/>
            </a:pPr>
            <a:r>
              <a:rPr lang="en-US" dirty="0">
                <a:solidFill>
                  <a:schemeClr val="bg2"/>
                </a:solidFill>
              </a:rPr>
              <a:t>MobileNet</a:t>
            </a:r>
          </a:p>
          <a:p>
            <a:pPr marL="285750" indent="-285750">
              <a:buFont typeface="Wingdings" panose="05000000000000000000" pitchFamily="2" charset="2"/>
              <a:buChar char="Ø"/>
            </a:pPr>
            <a:r>
              <a:rPr lang="en-US" dirty="0">
                <a:solidFill>
                  <a:schemeClr val="bg2"/>
                </a:solidFill>
              </a:rPr>
              <a:t>Yolov5</a:t>
            </a:r>
          </a:p>
          <a:p>
            <a:pPr marL="285750" indent="-285750">
              <a:buFont typeface="Wingdings" panose="05000000000000000000" pitchFamily="2" charset="2"/>
              <a:buChar char="Ø"/>
            </a:pPr>
            <a:r>
              <a:rPr lang="en-US" dirty="0">
                <a:solidFill>
                  <a:schemeClr val="bg2"/>
                </a:solidFill>
              </a:rPr>
              <a:t>Yolov8</a:t>
            </a:r>
          </a:p>
          <a:p>
            <a:pPr algn="ctr"/>
            <a:endParaRPr lang="en-US" dirty="0">
              <a:solidFill>
                <a:schemeClr val="bg2"/>
              </a:solidFill>
            </a:endParaRPr>
          </a:p>
        </p:txBody>
      </p:sp>
    </p:spTree>
    <p:extLst>
      <p:ext uri="{BB962C8B-B14F-4D97-AF65-F5344CB8AC3E}">
        <p14:creationId xmlns:p14="http://schemas.microsoft.com/office/powerpoint/2010/main" val="3950478810"/>
      </p:ext>
    </p:extLst>
  </p:cSld>
  <p:clrMapOvr>
    <a:masterClrMapping/>
  </p:clrMapOvr>
</p:sld>
</file>

<file path=ppt/theme/theme1.xml><?xml version="1.0" encoding="utf-8"?>
<a:theme xmlns:a="http://schemas.openxmlformats.org/drawingml/2006/main" name="Biosafety Breakthrough by Slidesgo">
  <a:themeElements>
    <a:clrScheme name="Simple Light">
      <a:dk1>
        <a:srgbClr val="FFFFFF"/>
      </a:dk1>
      <a:lt1>
        <a:srgbClr val="1A817B"/>
      </a:lt1>
      <a:dk2>
        <a:srgbClr val="152E6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2833</TotalTime>
  <Words>1725</Words>
  <Application>Microsoft Office PowerPoint</Application>
  <PresentationFormat>On-screen Show (16:9)</PresentationFormat>
  <Paragraphs>317</Paragraphs>
  <Slides>71</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Times</vt:lpstr>
      <vt:lpstr>Hind Siliguri</vt:lpstr>
      <vt:lpstr>Wingdings</vt:lpstr>
      <vt:lpstr>Times New Roman</vt:lpstr>
      <vt:lpstr>Courier New</vt:lpstr>
      <vt:lpstr>Source Sans Pro</vt:lpstr>
      <vt:lpstr>Tahoma</vt:lpstr>
      <vt:lpstr>Calibri</vt:lpstr>
      <vt:lpstr>Arial</vt:lpstr>
      <vt:lpstr>Biosafety Breakthrough by Slidesgo</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Face Recognition Model MobileNet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MobileNet as a Face Recognition Model(50-35)</vt:lpstr>
      <vt:lpstr>3. MobileNet as a Face Recognition Model</vt:lpstr>
      <vt:lpstr>3. MobileNet as a Face Recognition Model</vt:lpstr>
      <vt:lpstr>4. YoloV5 as a Face Recognition Model(35 epochs) </vt:lpstr>
      <vt:lpstr>4. YoloV5 as a Face Recognition Model </vt:lpstr>
      <vt:lpstr>4. YoloV5 as a Face Recognition Model </vt:lpstr>
      <vt:lpstr>4. YoloV5 as a Face Recognition Model </vt:lpstr>
      <vt:lpstr>4. YoloV5 as a Face Recognition Model </vt:lpstr>
      <vt:lpstr>5. YoloV8 as a Face Recognition Model (25 epochs)</vt:lpstr>
      <vt:lpstr>5. YoloV8 as a Face Recognition Model </vt:lpstr>
      <vt:lpstr>5. YoloV8 as a Face Recognition Model </vt:lpstr>
      <vt:lpstr>5. YoloV8 as a Face Recognition Model </vt:lpstr>
      <vt:lpstr>5. YoloV8 as a Face Recognition Model </vt:lpstr>
      <vt:lpstr>PowerPoint Presentation</vt:lpstr>
      <vt:lpstr>YoloV8 Face Detection and  Recognition Models</vt:lpstr>
      <vt:lpstr>YoloV8 Face Detection and  Recognition Models</vt:lpstr>
      <vt:lpstr>YoloV8 Face Detection and  Recognition Models</vt:lpstr>
      <vt:lpstr>YoloV8 Face Detection and  Recognition Models</vt:lpstr>
      <vt:lpstr>YoloV5 Face Detection and  Recognition Models</vt:lpstr>
      <vt:lpstr>YoloV5 Face Detection and  Recognition Models</vt:lpstr>
      <vt:lpstr>YoloV5 Face Detection and  Recognition Models</vt:lpstr>
      <vt:lpstr>YoloV5 Face Detection and  Recognition Models</vt:lpstr>
      <vt:lpstr>The YOLOV8 For Face Detection and MobileNet for Face Recognition</vt:lpstr>
      <vt:lpstr>The YOLOV8 For Face Detection and MobileNet for Face Recognition</vt:lpstr>
      <vt:lpstr>The YOLOV8 For Face Detection and MobileNet for Face Recognition</vt:lpstr>
      <vt:lpstr>The YOLOV8 For Face Detection and MobileNet for Face Recognition</vt:lpstr>
      <vt:lpstr>The YOLOV5 For Face Detection and MobileNet for Face Recognition</vt:lpstr>
      <vt:lpstr>The YOLOV5 For Face Detection and MobileNet for Face Recognition</vt:lpstr>
      <vt:lpstr>The YOLOV5 For Face Detection and MobileNet for Face Recognition</vt:lpstr>
      <vt:lpstr>The YOLOV5 For Face Detection and MobileNet for Face Recognition</vt:lpstr>
      <vt:lpstr>The YOLOV5 For Face Detection and MobileNet for Face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Sarah Anabtawi</dc:creator>
  <cp:lastModifiedBy>SARA212071</cp:lastModifiedBy>
  <cp:revision>47</cp:revision>
  <dcterms:modified xsi:type="dcterms:W3CDTF">2024-06-12T07:25:25Z</dcterms:modified>
</cp:coreProperties>
</file>